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autoCompressPictures="0">
  <p:sldMasterIdLst>
    <p:sldMasterId id="2147483660" r:id="rId1"/>
  </p:sldMasterIdLst>
  <p:notesMasterIdLst>
    <p:notesMasterId r:id="rId26"/>
  </p:notesMasterIdLst>
  <p:sldIdLst>
    <p:sldId id="256" r:id="rId2"/>
    <p:sldId id="257" r:id="rId3"/>
    <p:sldId id="259" r:id="rId4"/>
    <p:sldId id="270" r:id="rId5"/>
    <p:sldId id="260" r:id="rId6"/>
    <p:sldId id="261" r:id="rId7"/>
    <p:sldId id="262" r:id="rId8"/>
    <p:sldId id="263" r:id="rId9"/>
    <p:sldId id="264" r:id="rId10"/>
    <p:sldId id="265" r:id="rId11"/>
    <p:sldId id="275" r:id="rId12"/>
    <p:sldId id="276" r:id="rId13"/>
    <p:sldId id="277" r:id="rId14"/>
    <p:sldId id="278" r:id="rId15"/>
    <p:sldId id="280" r:id="rId16"/>
    <p:sldId id="271" r:id="rId17"/>
    <p:sldId id="272" r:id="rId18"/>
    <p:sldId id="279" r:id="rId19"/>
    <p:sldId id="273" r:id="rId20"/>
    <p:sldId id="274" r:id="rId21"/>
    <p:sldId id="266" r:id="rId22"/>
    <p:sldId id="267" r:id="rId23"/>
    <p:sldId id="268" r:id="rId24"/>
    <p:sldId id="269" r:id="rId2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962"/>
    <p:restoredTop sz="94628"/>
  </p:normalViewPr>
  <p:slideViewPr>
    <p:cSldViewPr snapToGrid="0" snapToObjects="1">
      <p:cViewPr varScale="1">
        <p:scale>
          <a:sx n="105" d="100"/>
          <a:sy n="105" d="100"/>
        </p:scale>
        <p:origin x="1548"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A179FE4-81F9-3245-864C-0335EDC59420}" type="datetimeFigureOut">
              <a:rPr lang="en-US" smtClean="0"/>
              <a:t>12/14/2023</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C3D08AA-D21B-AA42-A20C-99AAF16D61BB}" type="slidenum">
              <a:rPr lang="en-US" smtClean="0"/>
              <a:t>‹#›</a:t>
            </a:fld>
            <a:endParaRPr lang="en-US"/>
          </a:p>
        </p:txBody>
      </p:sp>
    </p:spTree>
    <p:extLst>
      <p:ext uri="{BB962C8B-B14F-4D97-AF65-F5344CB8AC3E}">
        <p14:creationId xmlns:p14="http://schemas.microsoft.com/office/powerpoint/2010/main" val="33721358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4043F10-F235-9C4E-AD68-D99EE787A2EF}" type="datetime1">
              <a:rPr lang="en-CA" smtClean="0"/>
              <a:t>2023-12-14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6042B90-D4AE-824D-9DC4-173413D8AEE9}" type="slidenum">
              <a:rPr lang="en-US" smtClean="0"/>
              <a:t>‹#›</a:t>
            </a:fld>
            <a:endParaRPr lang="en-US"/>
          </a:p>
        </p:txBody>
      </p:sp>
    </p:spTree>
    <p:extLst>
      <p:ext uri="{BB962C8B-B14F-4D97-AF65-F5344CB8AC3E}">
        <p14:creationId xmlns:p14="http://schemas.microsoft.com/office/powerpoint/2010/main" val="32938044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0CDD13D-03BA-FF47-BC4B-FFCAFCC78C0E}" type="datetime1">
              <a:rPr lang="en-CA" smtClean="0"/>
              <a:t>2023-12-14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6042B90-D4AE-824D-9DC4-173413D8AEE9}" type="slidenum">
              <a:rPr lang="en-US" smtClean="0"/>
              <a:t>‹#›</a:t>
            </a:fld>
            <a:endParaRPr lang="en-US"/>
          </a:p>
        </p:txBody>
      </p:sp>
    </p:spTree>
    <p:extLst>
      <p:ext uri="{BB962C8B-B14F-4D97-AF65-F5344CB8AC3E}">
        <p14:creationId xmlns:p14="http://schemas.microsoft.com/office/powerpoint/2010/main" val="23267159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0CAC44E-13CD-6545-B332-09055EC74CA0}" type="datetime1">
              <a:rPr lang="en-CA" smtClean="0"/>
              <a:t>2023-12-14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6042B90-D4AE-824D-9DC4-173413D8AEE9}" type="slidenum">
              <a:rPr lang="en-US" smtClean="0"/>
              <a:t>‹#›</a:t>
            </a:fld>
            <a:endParaRPr lang="en-US"/>
          </a:p>
        </p:txBody>
      </p:sp>
    </p:spTree>
    <p:extLst>
      <p:ext uri="{BB962C8B-B14F-4D97-AF65-F5344CB8AC3E}">
        <p14:creationId xmlns:p14="http://schemas.microsoft.com/office/powerpoint/2010/main" val="17210461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188FAAD-2956-804B-A9B0-C97A29478E3F}" type="datetime1">
              <a:rPr lang="en-CA" smtClean="0"/>
              <a:t>2023-12-14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6042B90-D4AE-824D-9DC4-173413D8AEE9}" type="slidenum">
              <a:rPr lang="en-US" smtClean="0"/>
              <a:t>‹#›</a:t>
            </a:fld>
            <a:endParaRPr lang="en-US"/>
          </a:p>
        </p:txBody>
      </p:sp>
    </p:spTree>
    <p:extLst>
      <p:ext uri="{BB962C8B-B14F-4D97-AF65-F5344CB8AC3E}">
        <p14:creationId xmlns:p14="http://schemas.microsoft.com/office/powerpoint/2010/main" val="16020119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EF81544-4D57-E44D-8251-3A3101D715EA}" type="datetime1">
              <a:rPr lang="en-CA" smtClean="0"/>
              <a:t>2023-12-14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6042B90-D4AE-824D-9DC4-173413D8AEE9}" type="slidenum">
              <a:rPr lang="en-US" smtClean="0"/>
              <a:t>‹#›</a:t>
            </a:fld>
            <a:endParaRPr lang="en-US"/>
          </a:p>
        </p:txBody>
      </p:sp>
    </p:spTree>
    <p:extLst>
      <p:ext uri="{BB962C8B-B14F-4D97-AF65-F5344CB8AC3E}">
        <p14:creationId xmlns:p14="http://schemas.microsoft.com/office/powerpoint/2010/main" val="31832224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BC92332-D18D-5F45-B08D-8A490F57592F}" type="datetime1">
              <a:rPr lang="en-CA" smtClean="0"/>
              <a:t>2023-12-14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6042B90-D4AE-824D-9DC4-173413D8AEE9}" type="slidenum">
              <a:rPr lang="en-US" smtClean="0"/>
              <a:t>‹#›</a:t>
            </a:fld>
            <a:endParaRPr lang="en-US"/>
          </a:p>
        </p:txBody>
      </p:sp>
    </p:spTree>
    <p:extLst>
      <p:ext uri="{BB962C8B-B14F-4D97-AF65-F5344CB8AC3E}">
        <p14:creationId xmlns:p14="http://schemas.microsoft.com/office/powerpoint/2010/main" val="32488711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909124E-31B9-5C40-A56E-5C160B04D5F2}" type="datetime1">
              <a:rPr lang="en-CA" smtClean="0"/>
              <a:t>2023-12-14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6042B90-D4AE-824D-9DC4-173413D8AEE9}" type="slidenum">
              <a:rPr lang="en-US" smtClean="0"/>
              <a:t>‹#›</a:t>
            </a:fld>
            <a:endParaRPr lang="en-US"/>
          </a:p>
        </p:txBody>
      </p:sp>
    </p:spTree>
    <p:extLst>
      <p:ext uri="{BB962C8B-B14F-4D97-AF65-F5344CB8AC3E}">
        <p14:creationId xmlns:p14="http://schemas.microsoft.com/office/powerpoint/2010/main" val="40692154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D753647-AF23-FD41-AB4E-43BD94ED0D8D}" type="datetime1">
              <a:rPr lang="en-CA" smtClean="0"/>
              <a:t>2023-12-14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6042B90-D4AE-824D-9DC4-173413D8AEE9}" type="slidenum">
              <a:rPr lang="en-US" smtClean="0"/>
              <a:t>‹#›</a:t>
            </a:fld>
            <a:endParaRPr lang="en-US"/>
          </a:p>
        </p:txBody>
      </p:sp>
    </p:spTree>
    <p:extLst>
      <p:ext uri="{BB962C8B-B14F-4D97-AF65-F5344CB8AC3E}">
        <p14:creationId xmlns:p14="http://schemas.microsoft.com/office/powerpoint/2010/main" val="9707565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04055B6-2E1F-A049-BE9A-CC903C0D91AF}" type="datetime1">
              <a:rPr lang="en-CA" smtClean="0"/>
              <a:t>2023-12-14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6042B90-D4AE-824D-9DC4-173413D8AEE9}" type="slidenum">
              <a:rPr lang="en-US" smtClean="0"/>
              <a:t>‹#›</a:t>
            </a:fld>
            <a:endParaRPr lang="en-US"/>
          </a:p>
        </p:txBody>
      </p:sp>
    </p:spTree>
    <p:extLst>
      <p:ext uri="{BB962C8B-B14F-4D97-AF65-F5344CB8AC3E}">
        <p14:creationId xmlns:p14="http://schemas.microsoft.com/office/powerpoint/2010/main" val="32569469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FB2006D-63A2-3442-92C7-861A5C84A66E}" type="datetime1">
              <a:rPr lang="en-CA" smtClean="0"/>
              <a:t>2023-12-14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6042B90-D4AE-824D-9DC4-173413D8AEE9}" type="slidenum">
              <a:rPr lang="en-US" smtClean="0"/>
              <a:t>‹#›</a:t>
            </a:fld>
            <a:endParaRPr lang="en-US"/>
          </a:p>
        </p:txBody>
      </p:sp>
    </p:spTree>
    <p:extLst>
      <p:ext uri="{BB962C8B-B14F-4D97-AF65-F5344CB8AC3E}">
        <p14:creationId xmlns:p14="http://schemas.microsoft.com/office/powerpoint/2010/main" val="9403607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60DFBFB-DA25-C549-9808-46C510F941EE}" type="datetime1">
              <a:rPr lang="en-CA" smtClean="0"/>
              <a:t>2023-12-14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6042B90-D4AE-824D-9DC4-173413D8AEE9}" type="slidenum">
              <a:rPr lang="en-US" smtClean="0"/>
              <a:t>‹#›</a:t>
            </a:fld>
            <a:endParaRPr lang="en-US"/>
          </a:p>
        </p:txBody>
      </p:sp>
    </p:spTree>
    <p:extLst>
      <p:ext uri="{BB962C8B-B14F-4D97-AF65-F5344CB8AC3E}">
        <p14:creationId xmlns:p14="http://schemas.microsoft.com/office/powerpoint/2010/main" val="19754963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B103D5A-842E-DA45-B393-58F5095FE2BE}" type="datetime1">
              <a:rPr lang="en-CA" smtClean="0"/>
              <a:t>2023-12-14</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042B90-D4AE-824D-9DC4-173413D8AEE9}" type="slidenum">
              <a:rPr lang="en-US" smtClean="0"/>
              <a:t>‹#›</a:t>
            </a:fld>
            <a:endParaRPr lang="en-US"/>
          </a:p>
        </p:txBody>
      </p:sp>
    </p:spTree>
    <p:extLst>
      <p:ext uri="{BB962C8B-B14F-4D97-AF65-F5344CB8AC3E}">
        <p14:creationId xmlns:p14="http://schemas.microsoft.com/office/powerpoint/2010/main" val="415676914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18.jpeg"/></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19.tiff"/></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datascientest.com/en/text-mining-all-you-need-to-know" TargetMode="External"/><Relationship Id="rId2" Type="http://schemas.openxmlformats.org/officeDocument/2006/relationships/hyperlink" Target="https://roux.northeastern.edu/news-articles/founder-feature-election-bridge/" TargetMode="Externa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4.png"/></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tiff"/><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B0CA111C-5856-CB4C-9778-3FAFD65CA5C9}"/>
              </a:ext>
            </a:extLst>
          </p:cNvPr>
          <p:cNvSpPr>
            <a:spLocks noGrp="1"/>
          </p:cNvSpPr>
          <p:nvPr>
            <p:ph type="subTitle" idx="1"/>
          </p:nvPr>
        </p:nvSpPr>
        <p:spPr>
          <a:xfrm>
            <a:off x="1308397" y="3192291"/>
            <a:ext cx="6985001" cy="3589354"/>
          </a:xfrm>
        </p:spPr>
        <p:txBody>
          <a:bodyPr>
            <a:noAutofit/>
          </a:bodyPr>
          <a:lstStyle/>
          <a:p>
            <a:pPr algn="ctr">
              <a:lnSpc>
                <a:spcPct val="100000"/>
              </a:lnSpc>
              <a:spcBef>
                <a:spcPts val="0"/>
              </a:spcBef>
            </a:pPr>
            <a:r>
              <a:rPr lang="en-CA" sz="1400" dirty="0">
                <a:latin typeface="Times New Roman" panose="02020603050405020304" pitchFamily="18" charset="0"/>
                <a:ea typeface="Calibri" panose="020F0502020204030204" pitchFamily="34" charset="0"/>
                <a:cs typeface="Times New Roman" panose="02020603050405020304" pitchFamily="18" charset="0"/>
              </a:rPr>
              <a:t>Group A Presentation - </a:t>
            </a:r>
            <a:r>
              <a:rPr lang="en" sz="1400" dirty="0"/>
              <a:t>Election Bridge: Civic Intelligence &amp; Engagement</a:t>
            </a:r>
            <a:endParaRPr lang="en-CA" sz="1400" dirty="0">
              <a:latin typeface="Calibri" panose="020F0502020204030204" pitchFamily="34" charset="0"/>
              <a:ea typeface="Calibri" panose="020F0502020204030204" pitchFamily="34" charset="0"/>
              <a:cs typeface="Times New Roman" panose="02020603050405020304" pitchFamily="18" charset="0"/>
            </a:endParaRPr>
          </a:p>
          <a:p>
            <a:pPr algn="ctr">
              <a:spcBef>
                <a:spcPts val="1600"/>
              </a:spcBef>
              <a:spcAft>
                <a:spcPts val="1600"/>
              </a:spcAft>
            </a:pPr>
            <a:r>
              <a:rPr lang="en-CA" sz="1400" dirty="0">
                <a:latin typeface="Times New Roman" panose="02020603050405020304" pitchFamily="18" charset="0"/>
                <a:ea typeface="Calibri" panose="020F0502020204030204" pitchFamily="34" charset="0"/>
                <a:cs typeface="Times New Roman" panose="02020603050405020304" pitchFamily="18" charset="0"/>
              </a:rPr>
              <a:t>ALY 6080 – Integrated Experiential Learning </a:t>
            </a:r>
          </a:p>
          <a:p>
            <a:pPr algn="ctr">
              <a:lnSpc>
                <a:spcPct val="100000"/>
              </a:lnSpc>
              <a:spcBef>
                <a:spcPts val="0"/>
              </a:spcBef>
            </a:pPr>
            <a:r>
              <a:rPr lang="en-CA" sz="1400" dirty="0">
                <a:latin typeface="Times New Roman" panose="02020603050405020304" pitchFamily="18" charset="0"/>
                <a:ea typeface="Calibri" panose="020F0502020204030204" pitchFamily="34" charset="0"/>
                <a:cs typeface="Times New Roman" panose="02020603050405020304" pitchFamily="18" charset="0"/>
              </a:rPr>
              <a:t>College of Professional Studies</a:t>
            </a:r>
            <a:endParaRPr lang="en-CA" sz="1400" dirty="0">
              <a:latin typeface="Calibri" panose="020F0502020204030204" pitchFamily="34" charset="0"/>
              <a:ea typeface="Calibri" panose="020F0502020204030204" pitchFamily="34" charset="0"/>
              <a:cs typeface="Times New Roman" panose="02020603050405020304" pitchFamily="18" charset="0"/>
            </a:endParaRPr>
          </a:p>
          <a:p>
            <a:pPr algn="ctr">
              <a:lnSpc>
                <a:spcPct val="100000"/>
              </a:lnSpc>
              <a:spcBef>
                <a:spcPts val="0"/>
              </a:spcBef>
            </a:pPr>
            <a:r>
              <a:rPr lang="en-CA" sz="1400" dirty="0">
                <a:latin typeface="Times New Roman" panose="02020603050405020304" pitchFamily="18" charset="0"/>
                <a:ea typeface="Calibri" panose="020F0502020204030204" pitchFamily="34" charset="0"/>
                <a:cs typeface="Times New Roman" panose="02020603050405020304" pitchFamily="18" charset="0"/>
              </a:rPr>
              <a:t>Northeastern University</a:t>
            </a:r>
            <a:endParaRPr lang="en-CA" sz="1400" dirty="0">
              <a:latin typeface="Calibri" panose="020F0502020204030204" pitchFamily="34" charset="0"/>
              <a:ea typeface="Calibri" panose="020F0502020204030204" pitchFamily="34" charset="0"/>
              <a:cs typeface="Times New Roman" panose="02020603050405020304" pitchFamily="18" charset="0"/>
            </a:endParaRPr>
          </a:p>
          <a:p>
            <a:pPr algn="ctr">
              <a:lnSpc>
                <a:spcPct val="100000"/>
              </a:lnSpc>
              <a:spcBef>
                <a:spcPts val="0"/>
              </a:spcBef>
              <a:spcAft>
                <a:spcPts val="1800"/>
              </a:spcAft>
            </a:pPr>
            <a:r>
              <a:rPr lang="en-CA" sz="1400" dirty="0">
                <a:latin typeface="Times New Roman" panose="02020603050405020304" pitchFamily="18" charset="0"/>
                <a:ea typeface="Calibri" panose="020F0502020204030204" pitchFamily="34" charset="0"/>
                <a:cs typeface="Times New Roman" panose="02020603050405020304" pitchFamily="18" charset="0"/>
              </a:rPr>
              <a:t>Vancouver, B.C.</a:t>
            </a:r>
            <a:endParaRPr lang="en-CA" sz="1400" dirty="0">
              <a:latin typeface="Calibri" panose="020F0502020204030204" pitchFamily="34" charset="0"/>
              <a:ea typeface="Calibri" panose="020F0502020204030204" pitchFamily="34" charset="0"/>
              <a:cs typeface="Times New Roman" panose="02020603050405020304" pitchFamily="18" charset="0"/>
            </a:endParaRPr>
          </a:p>
          <a:p>
            <a:pPr algn="ctr">
              <a:lnSpc>
                <a:spcPct val="100000"/>
              </a:lnSpc>
              <a:spcBef>
                <a:spcPts val="0"/>
              </a:spcBef>
            </a:pPr>
            <a:r>
              <a:rPr lang="en-CA" sz="1400" dirty="0" err="1">
                <a:latin typeface="Times New Roman" panose="02020603050405020304" pitchFamily="18" charset="0"/>
                <a:ea typeface="Calibri" panose="020F0502020204030204" pitchFamily="34" charset="0"/>
                <a:cs typeface="Times New Roman" panose="02020603050405020304" pitchFamily="18" charset="0"/>
              </a:rPr>
              <a:t>Herath</a:t>
            </a:r>
            <a:r>
              <a:rPr lang="en-CA" sz="1400" dirty="0">
                <a:latin typeface="Times New Roman" panose="02020603050405020304" pitchFamily="18" charset="0"/>
                <a:ea typeface="Calibri" panose="020F0502020204030204" pitchFamily="34" charset="0"/>
                <a:cs typeface="Times New Roman" panose="02020603050405020304" pitchFamily="18" charset="0"/>
              </a:rPr>
              <a:t> </a:t>
            </a:r>
            <a:r>
              <a:rPr lang="en-CA" sz="1400" dirty="0" err="1">
                <a:latin typeface="Times New Roman" panose="02020603050405020304" pitchFamily="18" charset="0"/>
                <a:ea typeface="Calibri" panose="020F0502020204030204" pitchFamily="34" charset="0"/>
                <a:cs typeface="Times New Roman" panose="02020603050405020304" pitchFamily="18" charset="0"/>
              </a:rPr>
              <a:t>Gedara</a:t>
            </a:r>
            <a:r>
              <a:rPr lang="en-CA" sz="1400" dirty="0">
                <a:latin typeface="Times New Roman" panose="02020603050405020304" pitchFamily="18" charset="0"/>
                <a:ea typeface="Calibri" panose="020F0502020204030204" pitchFamily="34" charset="0"/>
                <a:cs typeface="Times New Roman" panose="02020603050405020304" pitchFamily="18" charset="0"/>
              </a:rPr>
              <a:t>, </a:t>
            </a:r>
            <a:r>
              <a:rPr lang="en-CA" sz="1400" dirty="0" err="1">
                <a:latin typeface="Times New Roman" panose="02020603050405020304" pitchFamily="18" charset="0"/>
                <a:ea typeface="Calibri" panose="020F0502020204030204" pitchFamily="34" charset="0"/>
                <a:cs typeface="Times New Roman" panose="02020603050405020304" pitchFamily="18" charset="0"/>
              </a:rPr>
              <a:t>Chinthaka</a:t>
            </a:r>
            <a:r>
              <a:rPr lang="en-CA" sz="1400" dirty="0">
                <a:latin typeface="Times New Roman" panose="02020603050405020304" pitchFamily="18" charset="0"/>
                <a:ea typeface="Calibri" panose="020F0502020204030204" pitchFamily="34" charset="0"/>
                <a:cs typeface="Times New Roman" panose="02020603050405020304" pitchFamily="18" charset="0"/>
              </a:rPr>
              <a:t> Pathum Dinesh, PhD</a:t>
            </a:r>
            <a:endParaRPr lang="en-CA" sz="1400" dirty="0">
              <a:latin typeface="Calibri" panose="020F0502020204030204" pitchFamily="34" charset="0"/>
              <a:ea typeface="Calibri" panose="020F0502020204030204" pitchFamily="34" charset="0"/>
              <a:cs typeface="Times New Roman" panose="02020603050405020304" pitchFamily="18" charset="0"/>
            </a:endParaRPr>
          </a:p>
          <a:p>
            <a:pPr algn="ctr">
              <a:lnSpc>
                <a:spcPct val="100000"/>
              </a:lnSpc>
              <a:spcBef>
                <a:spcPts val="0"/>
              </a:spcBef>
              <a:spcAft>
                <a:spcPts val="1800"/>
              </a:spcAft>
            </a:pPr>
            <a:r>
              <a:rPr lang="en-CA" sz="1400" dirty="0">
                <a:latin typeface="Times New Roman" panose="02020603050405020304" pitchFamily="18" charset="0"/>
                <a:ea typeface="Calibri" panose="020F0502020204030204" pitchFamily="34" charset="0"/>
                <a:cs typeface="Times New Roman" panose="02020603050405020304" pitchFamily="18" charset="0"/>
              </a:rPr>
              <a:t>Instructor  </a:t>
            </a:r>
            <a:endParaRPr lang="en-CA" sz="1400" dirty="0">
              <a:latin typeface="Calibri" panose="020F0502020204030204" pitchFamily="34" charset="0"/>
              <a:ea typeface="Calibri" panose="020F0502020204030204" pitchFamily="34" charset="0"/>
              <a:cs typeface="Times New Roman" panose="02020603050405020304" pitchFamily="18" charset="0"/>
            </a:endParaRPr>
          </a:p>
          <a:p>
            <a:pPr algn="l">
              <a:lnSpc>
                <a:spcPct val="100000"/>
              </a:lnSpc>
              <a:spcBef>
                <a:spcPts val="0"/>
              </a:spcBef>
              <a:spcAft>
                <a:spcPts val="1800"/>
              </a:spcAft>
            </a:pPr>
            <a:endParaRPr lang="en-CA" sz="1400" dirty="0">
              <a:latin typeface="Times New Roman" panose="02020603050405020304" pitchFamily="18" charset="0"/>
              <a:ea typeface="Calibri" panose="020F0502020204030204" pitchFamily="34" charset="0"/>
            </a:endParaRPr>
          </a:p>
          <a:p>
            <a:pPr>
              <a:lnSpc>
                <a:spcPct val="100000"/>
              </a:lnSpc>
              <a:spcBef>
                <a:spcPts val="0"/>
              </a:spcBef>
              <a:spcAft>
                <a:spcPts val="1800"/>
              </a:spcAft>
            </a:pPr>
            <a:r>
              <a:rPr lang="en-CA" sz="1400" dirty="0">
                <a:effectLst/>
                <a:latin typeface="Times New Roman" panose="02020603050405020304" pitchFamily="18" charset="0"/>
                <a:ea typeface="Calibri" panose="020F0502020204030204" pitchFamily="34" charset="0"/>
              </a:rPr>
              <a:t>Fall 2023</a:t>
            </a:r>
            <a:r>
              <a:rPr lang="en-CA" sz="1400" dirty="0">
                <a:effectLst/>
              </a:rPr>
              <a:t> </a:t>
            </a:r>
            <a:endParaRPr lang="en-US" sz="1400" dirty="0"/>
          </a:p>
        </p:txBody>
      </p:sp>
      <p:pic>
        <p:nvPicPr>
          <p:cNvPr id="4" name="Picture 3">
            <a:extLst>
              <a:ext uri="{FF2B5EF4-FFF2-40B4-BE49-F238E27FC236}">
                <a16:creationId xmlns:a16="http://schemas.microsoft.com/office/drawing/2014/main" id="{F25AA4EC-0B9E-EC42-9A88-DF651D358F96}"/>
              </a:ext>
            </a:extLst>
          </p:cNvPr>
          <p:cNvPicPr/>
          <p:nvPr/>
        </p:nvPicPr>
        <p:blipFill rotWithShape="1">
          <a:blip r:embed="rId2" cstate="print">
            <a:extLst>
              <a:ext uri="{28A0092B-C50C-407E-A947-70E740481C1C}">
                <a14:useLocalDpi xmlns:a14="http://schemas.microsoft.com/office/drawing/2010/main" val="0"/>
              </a:ext>
            </a:extLst>
          </a:blip>
          <a:srcRect t="15767" b="35999"/>
          <a:stretch/>
        </p:blipFill>
        <p:spPr bwMode="auto">
          <a:xfrm>
            <a:off x="1079500" y="288852"/>
            <a:ext cx="6985000" cy="1582181"/>
          </a:xfrm>
          <a:prstGeom prst="rect">
            <a:avLst/>
          </a:prstGeom>
          <a:ln>
            <a:noFill/>
          </a:ln>
          <a:extLst>
            <a:ext uri="{53640926-AAD7-44D8-BBD7-CCE9431645EC}">
              <a14:shadowObscured xmlns:a14="http://schemas.microsoft.com/office/drawing/2010/main"/>
            </a:ext>
          </a:extLst>
        </p:spPr>
      </p:pic>
      <p:pic>
        <p:nvPicPr>
          <p:cNvPr id="5" name="Picture 4">
            <a:extLst>
              <a:ext uri="{FF2B5EF4-FFF2-40B4-BE49-F238E27FC236}">
                <a16:creationId xmlns:a16="http://schemas.microsoft.com/office/drawing/2014/main" id="{E4F08E95-3A8B-6645-B091-1DB78ACA16C0}"/>
              </a:ext>
            </a:extLst>
          </p:cNvPr>
          <p:cNvPicPr/>
          <p:nvPr/>
        </p:nvPicPr>
        <p:blipFill>
          <a:blip r:embed="rId3">
            <a:extLst>
              <a:ext uri="{28A0092B-C50C-407E-A947-70E740481C1C}">
                <a14:useLocalDpi xmlns:a14="http://schemas.microsoft.com/office/drawing/2010/main" val="0"/>
              </a:ext>
            </a:extLst>
          </a:blip>
          <a:stretch>
            <a:fillRect/>
          </a:stretch>
        </p:blipFill>
        <p:spPr>
          <a:xfrm>
            <a:off x="4052729" y="1946337"/>
            <a:ext cx="1038542" cy="1037232"/>
          </a:xfrm>
          <a:prstGeom prst="rect">
            <a:avLst/>
          </a:prstGeom>
        </p:spPr>
      </p:pic>
      <p:sp>
        <p:nvSpPr>
          <p:cNvPr id="2" name="TextBox 1">
            <a:extLst>
              <a:ext uri="{FF2B5EF4-FFF2-40B4-BE49-F238E27FC236}">
                <a16:creationId xmlns:a16="http://schemas.microsoft.com/office/drawing/2014/main" id="{FAA546CF-8DF7-244F-977C-2CA008518664}"/>
              </a:ext>
            </a:extLst>
          </p:cNvPr>
          <p:cNvSpPr txBox="1"/>
          <p:nvPr/>
        </p:nvSpPr>
        <p:spPr>
          <a:xfrm>
            <a:off x="206111" y="4079027"/>
            <a:ext cx="2204571" cy="2062103"/>
          </a:xfrm>
          <a:prstGeom prst="rect">
            <a:avLst/>
          </a:prstGeom>
          <a:noFill/>
        </p:spPr>
        <p:txBody>
          <a:bodyPr wrap="square" rtlCol="0">
            <a:spAutoFit/>
          </a:bodyPr>
          <a:lstStyle/>
          <a:p>
            <a:r>
              <a:rPr lang="en-US" sz="1600" b="1" dirty="0">
                <a:latin typeface="Times New Roman" panose="02020603050405020304" pitchFamily="18" charset="0"/>
                <a:cs typeface="Times New Roman" panose="02020603050405020304" pitchFamily="18" charset="0"/>
              </a:rPr>
              <a:t>Group Members:</a:t>
            </a:r>
          </a:p>
          <a:p>
            <a:r>
              <a:rPr lang="en-US" sz="1600" dirty="0">
                <a:latin typeface="Times New Roman" panose="02020603050405020304" pitchFamily="18" charset="0"/>
                <a:cs typeface="Times New Roman" panose="02020603050405020304" pitchFamily="18" charset="0"/>
              </a:rPr>
              <a:t>Nana Osei Fordwouh</a:t>
            </a:r>
          </a:p>
          <a:p>
            <a:r>
              <a:rPr lang="en-US" sz="1600" dirty="0">
                <a:latin typeface="Times New Roman" panose="02020603050405020304" pitchFamily="18" charset="0"/>
                <a:cs typeface="Times New Roman" panose="02020603050405020304" pitchFamily="18" charset="0"/>
              </a:rPr>
              <a:t>Papa </a:t>
            </a:r>
            <a:r>
              <a:rPr lang="en-US" sz="1600" dirty="0" err="1">
                <a:latin typeface="Times New Roman" panose="02020603050405020304" pitchFamily="18" charset="0"/>
                <a:cs typeface="Times New Roman" panose="02020603050405020304" pitchFamily="18" charset="0"/>
              </a:rPr>
              <a:t>Ekow</a:t>
            </a:r>
            <a:r>
              <a:rPr lang="en-US" sz="1600" dirty="0">
                <a:latin typeface="Times New Roman" panose="02020603050405020304" pitchFamily="18" charset="0"/>
                <a:cs typeface="Times New Roman" panose="02020603050405020304" pitchFamily="18" charset="0"/>
              </a:rPr>
              <a:t> Armah</a:t>
            </a:r>
          </a:p>
          <a:p>
            <a:r>
              <a:rPr lang="en-US" sz="1600" dirty="0">
                <a:latin typeface="Times New Roman" panose="02020603050405020304" pitchFamily="18" charset="0"/>
                <a:cs typeface="Times New Roman" panose="02020603050405020304" pitchFamily="18" charset="0"/>
              </a:rPr>
              <a:t>Wai </a:t>
            </a:r>
            <a:r>
              <a:rPr lang="en-US" sz="1600" dirty="0" err="1">
                <a:latin typeface="Times New Roman" panose="02020603050405020304" pitchFamily="18" charset="0"/>
                <a:cs typeface="Times New Roman" panose="02020603050405020304" pitchFamily="18" charset="0"/>
              </a:rPr>
              <a:t>Phyo</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Maung</a:t>
            </a:r>
            <a:endParaRPr lang="en-US" sz="1600" dirty="0">
              <a:latin typeface="Times New Roman" panose="02020603050405020304" pitchFamily="18" charset="0"/>
              <a:cs typeface="Times New Roman" panose="02020603050405020304" pitchFamily="18" charset="0"/>
            </a:endParaRPr>
          </a:p>
          <a:p>
            <a:r>
              <a:rPr lang="en-US" sz="1600" dirty="0" err="1">
                <a:latin typeface="Times New Roman" panose="02020603050405020304" pitchFamily="18" charset="0"/>
                <a:cs typeface="Times New Roman" panose="02020603050405020304" pitchFamily="18" charset="0"/>
              </a:rPr>
              <a:t>Supreet</a:t>
            </a:r>
            <a:r>
              <a:rPr lang="en-US" sz="1600" dirty="0">
                <a:latin typeface="Times New Roman" panose="02020603050405020304" pitchFamily="18" charset="0"/>
                <a:cs typeface="Times New Roman" panose="02020603050405020304" pitchFamily="18" charset="0"/>
              </a:rPr>
              <a:t> Mann</a:t>
            </a:r>
          </a:p>
          <a:p>
            <a:r>
              <a:rPr lang="en-CA" sz="1600" b="0" i="0" u="none" strike="noStrike" dirty="0" err="1">
                <a:solidFill>
                  <a:schemeClr val="tx2">
                    <a:lumMod val="75000"/>
                  </a:schemeClr>
                </a:solidFill>
                <a:effectLst/>
                <a:latin typeface="Times New Roman" panose="02020603050405020304" pitchFamily="18" charset="0"/>
                <a:cs typeface="Times New Roman" panose="02020603050405020304" pitchFamily="18" charset="0"/>
              </a:rPr>
              <a:t>Shreyansh</a:t>
            </a:r>
            <a:r>
              <a:rPr lang="en-CA" sz="1600" b="0" i="0" u="none" strike="noStrike" dirty="0">
                <a:solidFill>
                  <a:schemeClr val="tx2">
                    <a:lumMod val="75000"/>
                  </a:schemeClr>
                </a:solidFill>
                <a:effectLst/>
                <a:latin typeface="Times New Roman" panose="02020603050405020304" pitchFamily="18" charset="0"/>
                <a:cs typeface="Times New Roman" panose="02020603050405020304" pitchFamily="18" charset="0"/>
              </a:rPr>
              <a:t> </a:t>
            </a:r>
            <a:r>
              <a:rPr lang="en-CA" sz="1600" b="0" i="0" u="none" strike="noStrike" dirty="0" err="1">
                <a:solidFill>
                  <a:schemeClr val="tx2">
                    <a:lumMod val="75000"/>
                  </a:schemeClr>
                </a:solidFill>
                <a:effectLst/>
                <a:latin typeface="Times New Roman" panose="02020603050405020304" pitchFamily="18" charset="0"/>
                <a:cs typeface="Times New Roman" panose="02020603050405020304" pitchFamily="18" charset="0"/>
              </a:rPr>
              <a:t>Bhalodiya</a:t>
            </a:r>
            <a:endParaRPr lang="en-CA" sz="1600" b="0" i="0" u="none" strike="noStrike" dirty="0">
              <a:solidFill>
                <a:schemeClr val="tx2">
                  <a:lumMod val="75000"/>
                </a:schemeClr>
              </a:solidFill>
              <a:effectLst/>
              <a:latin typeface="Times New Roman" panose="02020603050405020304" pitchFamily="18" charset="0"/>
              <a:cs typeface="Times New Roman" panose="02020603050405020304" pitchFamily="18" charset="0"/>
            </a:endParaRPr>
          </a:p>
          <a:p>
            <a:r>
              <a:rPr lang="en-CA" sz="1600" b="0" i="0" u="none" strike="noStrike" dirty="0" err="1">
                <a:solidFill>
                  <a:schemeClr val="tx2">
                    <a:lumMod val="75000"/>
                  </a:schemeClr>
                </a:solidFill>
                <a:effectLst/>
                <a:latin typeface="Times New Roman" panose="02020603050405020304" pitchFamily="18" charset="0"/>
                <a:cs typeface="Times New Roman" panose="02020603050405020304" pitchFamily="18" charset="0"/>
              </a:rPr>
              <a:t>Manjyot</a:t>
            </a:r>
            <a:r>
              <a:rPr lang="en-CA" sz="1600" b="0" i="0" u="none" strike="noStrike" dirty="0">
                <a:solidFill>
                  <a:schemeClr val="tx2">
                    <a:lumMod val="75000"/>
                  </a:schemeClr>
                </a:solidFill>
                <a:effectLst/>
                <a:latin typeface="Times New Roman" panose="02020603050405020304" pitchFamily="18" charset="0"/>
                <a:cs typeface="Times New Roman" panose="02020603050405020304" pitchFamily="18" charset="0"/>
              </a:rPr>
              <a:t> Kaur Gill</a:t>
            </a:r>
            <a:br>
              <a:rPr lang="en-CA" sz="1600" b="0" i="0" u="none" strike="noStrike" dirty="0">
                <a:effectLst/>
                <a:latin typeface="DIN Alternate" panose="020B0500000000000000" pitchFamily="34" charset="77"/>
              </a:rPr>
            </a:br>
            <a:endParaRPr lang="en-US" sz="1600" dirty="0"/>
          </a:p>
        </p:txBody>
      </p:sp>
    </p:spTree>
    <p:extLst>
      <p:ext uri="{BB962C8B-B14F-4D97-AF65-F5344CB8AC3E}">
        <p14:creationId xmlns:p14="http://schemas.microsoft.com/office/powerpoint/2010/main" val="5608305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C888EA-9151-0F4E-A5EF-C7FF8E3E4E96}"/>
              </a:ext>
            </a:extLst>
          </p:cNvPr>
          <p:cNvSpPr>
            <a:spLocks noGrp="1"/>
          </p:cNvSpPr>
          <p:nvPr>
            <p:ph type="title"/>
          </p:nvPr>
        </p:nvSpPr>
        <p:spPr>
          <a:xfrm>
            <a:off x="628650" y="365127"/>
            <a:ext cx="7004050" cy="434973"/>
          </a:xfrm>
        </p:spPr>
        <p:txBody>
          <a:bodyPr>
            <a:normAutofit/>
          </a:bodyPr>
          <a:lstStyle/>
          <a:p>
            <a:r>
              <a:rPr lang="en-US" sz="2400" dirty="0">
                <a:latin typeface="Times New Roman" panose="02020603050405020304" pitchFamily="18" charset="0"/>
                <a:cs typeface="Times New Roman" panose="02020603050405020304" pitchFamily="18" charset="0"/>
              </a:rPr>
              <a:t>Methodology 1: Manual Labelling</a:t>
            </a:r>
          </a:p>
        </p:txBody>
      </p:sp>
      <p:sp>
        <p:nvSpPr>
          <p:cNvPr id="11" name="Content Placeholder 10">
            <a:extLst>
              <a:ext uri="{FF2B5EF4-FFF2-40B4-BE49-F238E27FC236}">
                <a16:creationId xmlns:a16="http://schemas.microsoft.com/office/drawing/2014/main" id="{1EB15047-11E3-B844-814D-FE5215C16534}"/>
              </a:ext>
            </a:extLst>
          </p:cNvPr>
          <p:cNvSpPr>
            <a:spLocks noGrp="1"/>
          </p:cNvSpPr>
          <p:nvPr>
            <p:ph idx="1"/>
          </p:nvPr>
        </p:nvSpPr>
        <p:spPr>
          <a:xfrm>
            <a:off x="628650" y="940904"/>
            <a:ext cx="7886700" cy="5223228"/>
          </a:xfrm>
        </p:spPr>
        <p:txBody>
          <a:bodyPr>
            <a:noAutofit/>
          </a:bodyPr>
          <a:lstStyle/>
          <a:p>
            <a:pPr lvl="1">
              <a:lnSpc>
                <a:spcPct val="115000"/>
              </a:lnSpc>
              <a:buFont typeface="Wingdings" pitchFamily="2" charset="2"/>
              <a:buChar char="Ø"/>
            </a:pPr>
            <a:endParaRPr lang="en-CA" sz="1400" dirty="0">
              <a:latin typeface="Times New Roman" panose="02020603050405020304" pitchFamily="18" charset="0"/>
              <a:ea typeface="Catamaran Medium"/>
              <a:cs typeface="Times New Roman" panose="02020603050405020304" pitchFamily="18" charset="0"/>
              <a:sym typeface="Catamaran Medium"/>
            </a:endParaRPr>
          </a:p>
          <a:p>
            <a:pPr lvl="1">
              <a:lnSpc>
                <a:spcPct val="115000"/>
              </a:lnSpc>
              <a:buFont typeface="Wingdings" pitchFamily="2" charset="2"/>
              <a:buChar char="Ø"/>
            </a:pPr>
            <a:endParaRPr lang="en-CA" sz="1400" dirty="0">
              <a:latin typeface="Times New Roman" panose="02020603050405020304" pitchFamily="18" charset="0"/>
              <a:ea typeface="Catamaran Medium"/>
              <a:cs typeface="Times New Roman" panose="02020603050405020304" pitchFamily="18" charset="0"/>
              <a:sym typeface="Catamaran Medium"/>
            </a:endParaRPr>
          </a:p>
          <a:p>
            <a:pPr>
              <a:buFont typeface="Wingdings" pitchFamily="2" charset="2"/>
              <a:buChar char="q"/>
            </a:pPr>
            <a:endParaRPr lang="en-CA" sz="1400" b="1" dirty="0">
              <a:solidFill>
                <a:srgbClr val="0070C0"/>
              </a:solidFill>
              <a:latin typeface="Times New Roman" panose="02020603050405020304" pitchFamily="18" charset="0"/>
              <a:ea typeface="Catamaran Medium"/>
              <a:cs typeface="Times New Roman" panose="02020603050405020304" pitchFamily="18" charset="0"/>
              <a:sym typeface="Catamaran Medium"/>
            </a:endParaRPr>
          </a:p>
          <a:p>
            <a:endParaRPr lang="en-US" sz="1400" dirty="0">
              <a:latin typeface="Times New Roman" panose="02020603050405020304" pitchFamily="18" charset="0"/>
              <a:cs typeface="Times New Roman" panose="02020603050405020304" pitchFamily="18" charset="0"/>
            </a:endParaRPr>
          </a:p>
        </p:txBody>
      </p:sp>
      <p:sp>
        <p:nvSpPr>
          <p:cNvPr id="26" name="Slide Number Placeholder 25">
            <a:extLst>
              <a:ext uri="{FF2B5EF4-FFF2-40B4-BE49-F238E27FC236}">
                <a16:creationId xmlns:a16="http://schemas.microsoft.com/office/drawing/2014/main" id="{431A12D3-86C3-9249-91C7-0F025D5915FC}"/>
              </a:ext>
            </a:extLst>
          </p:cNvPr>
          <p:cNvSpPr>
            <a:spLocks noGrp="1"/>
          </p:cNvSpPr>
          <p:nvPr>
            <p:ph type="sldNum" sz="quarter" idx="12"/>
          </p:nvPr>
        </p:nvSpPr>
        <p:spPr/>
        <p:txBody>
          <a:bodyPr/>
          <a:lstStyle/>
          <a:p>
            <a:fld id="{56042B90-D4AE-824D-9DC4-173413D8AEE9}" type="slidenum">
              <a:rPr lang="en-US" smtClean="0"/>
              <a:t>9</a:t>
            </a:fld>
            <a:endParaRPr lang="en-US"/>
          </a:p>
        </p:txBody>
      </p:sp>
      <p:pic>
        <p:nvPicPr>
          <p:cNvPr id="27" name="Google Shape;374;p22">
            <a:extLst>
              <a:ext uri="{FF2B5EF4-FFF2-40B4-BE49-F238E27FC236}">
                <a16:creationId xmlns:a16="http://schemas.microsoft.com/office/drawing/2014/main" id="{A2FE59EF-BF57-884A-80E3-70E422232203}"/>
              </a:ext>
            </a:extLst>
          </p:cNvPr>
          <p:cNvPicPr preferRelativeResize="0"/>
          <p:nvPr/>
        </p:nvPicPr>
        <p:blipFill>
          <a:blip r:embed="rId2">
            <a:alphaModFix/>
          </a:blip>
          <a:stretch>
            <a:fillRect/>
          </a:stretch>
        </p:blipFill>
        <p:spPr>
          <a:xfrm>
            <a:off x="7196200" y="328432"/>
            <a:ext cx="1319150" cy="356950"/>
          </a:xfrm>
          <a:prstGeom prst="rect">
            <a:avLst/>
          </a:prstGeom>
          <a:noFill/>
          <a:ln>
            <a:noFill/>
          </a:ln>
        </p:spPr>
      </p:pic>
      <p:pic>
        <p:nvPicPr>
          <p:cNvPr id="28" name="Picture 27">
            <a:extLst>
              <a:ext uri="{FF2B5EF4-FFF2-40B4-BE49-F238E27FC236}">
                <a16:creationId xmlns:a16="http://schemas.microsoft.com/office/drawing/2014/main" id="{109E684B-8BCE-8A4C-8058-07D4F0E24DB7}"/>
              </a:ext>
            </a:extLst>
          </p:cNvPr>
          <p:cNvPicPr>
            <a:picLocks noChangeAspect="1"/>
          </p:cNvPicPr>
          <p:nvPr/>
        </p:nvPicPr>
        <p:blipFill>
          <a:blip r:embed="rId3"/>
          <a:stretch>
            <a:fillRect/>
          </a:stretch>
        </p:blipFill>
        <p:spPr>
          <a:xfrm>
            <a:off x="286846" y="6385879"/>
            <a:ext cx="1224454" cy="370157"/>
          </a:xfrm>
          <a:prstGeom prst="rect">
            <a:avLst/>
          </a:prstGeom>
        </p:spPr>
      </p:pic>
      <p:pic>
        <p:nvPicPr>
          <p:cNvPr id="3" name="Picture 2">
            <a:extLst>
              <a:ext uri="{FF2B5EF4-FFF2-40B4-BE49-F238E27FC236}">
                <a16:creationId xmlns:a16="http://schemas.microsoft.com/office/drawing/2014/main" id="{5F94DB05-63A7-6416-EF61-5E9558AB0CD0}"/>
              </a:ext>
            </a:extLst>
          </p:cNvPr>
          <p:cNvPicPr>
            <a:picLocks noChangeAspect="1"/>
          </p:cNvPicPr>
          <p:nvPr/>
        </p:nvPicPr>
        <p:blipFill>
          <a:blip r:embed="rId4"/>
          <a:stretch>
            <a:fillRect/>
          </a:stretch>
        </p:blipFill>
        <p:spPr>
          <a:xfrm>
            <a:off x="286846" y="1055622"/>
            <a:ext cx="5080681" cy="4412490"/>
          </a:xfrm>
          <a:prstGeom prst="rect">
            <a:avLst/>
          </a:prstGeom>
        </p:spPr>
      </p:pic>
      <p:sp>
        <p:nvSpPr>
          <p:cNvPr id="6" name="TextBox 5">
            <a:extLst>
              <a:ext uri="{FF2B5EF4-FFF2-40B4-BE49-F238E27FC236}">
                <a16:creationId xmlns:a16="http://schemas.microsoft.com/office/drawing/2014/main" id="{A42E7912-D31E-39B5-8B7C-EA7BE80B5C9F}"/>
              </a:ext>
            </a:extLst>
          </p:cNvPr>
          <p:cNvSpPr txBox="1"/>
          <p:nvPr/>
        </p:nvSpPr>
        <p:spPr>
          <a:xfrm>
            <a:off x="5709331" y="1201926"/>
            <a:ext cx="2778034" cy="3539430"/>
          </a:xfrm>
          <a:prstGeom prst="rect">
            <a:avLst/>
          </a:prstGeom>
          <a:noFill/>
        </p:spPr>
        <p:txBody>
          <a:bodyPr wrap="square" rtlCol="0">
            <a:spAutoFit/>
          </a:bodyPr>
          <a:lstStyle/>
          <a:p>
            <a:pPr marL="285750" indent="-285750" algn="just" defTabSz="914400">
              <a:buClr>
                <a:srgbClr val="000000"/>
              </a:buClr>
              <a:buFont typeface="Wingdings" panose="05000000000000000000" pitchFamily="2" charset="2"/>
              <a:buChar char="q"/>
            </a:pPr>
            <a:r>
              <a:rPr lang="en-US" sz="1400" kern="0" dirty="0">
                <a:latin typeface="DIN Alternate" panose="020B0500000000000000" pitchFamily="34" charset="77"/>
                <a:cs typeface="Arial"/>
                <a:sym typeface="Arial"/>
              </a:rPr>
              <a:t>As part of our analysis, we firstly labelled all the provided orders manually. This was done to help us check accuracies of any models being trained in future. </a:t>
            </a:r>
          </a:p>
          <a:p>
            <a:pPr marL="285750" indent="-285750" algn="just" defTabSz="914400">
              <a:buClr>
                <a:srgbClr val="000000"/>
              </a:buClr>
              <a:buFont typeface="Wingdings" panose="05000000000000000000" pitchFamily="2" charset="2"/>
              <a:buChar char="q"/>
            </a:pPr>
            <a:endParaRPr lang="en-US" sz="1400" kern="0" dirty="0">
              <a:latin typeface="DIN Alternate" panose="020B0500000000000000" pitchFamily="34" charset="77"/>
              <a:cs typeface="Arial"/>
              <a:sym typeface="Arial"/>
            </a:endParaRPr>
          </a:p>
          <a:p>
            <a:pPr marL="285750" indent="-285750" algn="just" defTabSz="914400">
              <a:buClr>
                <a:srgbClr val="000000"/>
              </a:buClr>
              <a:buFont typeface="Wingdings" panose="05000000000000000000" pitchFamily="2" charset="2"/>
              <a:buChar char="q"/>
            </a:pPr>
            <a:r>
              <a:rPr lang="en-US" sz="1400" kern="0" dirty="0">
                <a:latin typeface="DIN Alternate" panose="020B0500000000000000" pitchFamily="34" charset="77"/>
                <a:cs typeface="Arial"/>
                <a:sym typeface="Arial"/>
              </a:rPr>
              <a:t>The image on the left shows the count of approved orders category wise.</a:t>
            </a:r>
          </a:p>
          <a:p>
            <a:pPr marL="285750" indent="-285750" algn="just" defTabSz="914400">
              <a:buClr>
                <a:srgbClr val="000000"/>
              </a:buClr>
              <a:buFont typeface="Wingdings" panose="05000000000000000000" pitchFamily="2" charset="2"/>
              <a:buChar char="q"/>
            </a:pPr>
            <a:endParaRPr lang="en-US" sz="1400" kern="0" dirty="0">
              <a:latin typeface="DIN Alternate" panose="020B0500000000000000" pitchFamily="34" charset="77"/>
              <a:cs typeface="Arial"/>
              <a:sym typeface="Arial"/>
            </a:endParaRPr>
          </a:p>
          <a:p>
            <a:pPr marL="285750" indent="-285750" algn="just" defTabSz="914400">
              <a:buClr>
                <a:srgbClr val="000000"/>
              </a:buClr>
              <a:buFont typeface="Wingdings" panose="05000000000000000000" pitchFamily="2" charset="2"/>
              <a:buChar char="q"/>
            </a:pPr>
            <a:r>
              <a:rPr lang="en-US" sz="1400" kern="0" dirty="0">
                <a:latin typeface="DIN Alternate" panose="020B0500000000000000" pitchFamily="34" charset="77"/>
                <a:cs typeface="Arial"/>
                <a:sym typeface="Arial"/>
              </a:rPr>
              <a:t>It is clearly visible that mostly orders have been passed for the infrastructure with least number of orders in education sector.</a:t>
            </a:r>
          </a:p>
        </p:txBody>
      </p:sp>
    </p:spTree>
    <p:extLst>
      <p:ext uri="{BB962C8B-B14F-4D97-AF65-F5344CB8AC3E}">
        <p14:creationId xmlns:p14="http://schemas.microsoft.com/office/powerpoint/2010/main" val="22847525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C888EA-9151-0F4E-A5EF-C7FF8E3E4E96}"/>
              </a:ext>
            </a:extLst>
          </p:cNvPr>
          <p:cNvSpPr>
            <a:spLocks noGrp="1"/>
          </p:cNvSpPr>
          <p:nvPr>
            <p:ph type="title"/>
          </p:nvPr>
        </p:nvSpPr>
        <p:spPr>
          <a:xfrm>
            <a:off x="628650" y="365127"/>
            <a:ext cx="7004050" cy="434973"/>
          </a:xfrm>
        </p:spPr>
        <p:txBody>
          <a:bodyPr>
            <a:normAutofit/>
          </a:bodyPr>
          <a:lstStyle/>
          <a:p>
            <a:r>
              <a:rPr lang="en-US" sz="2400" dirty="0">
                <a:latin typeface="Times New Roman" panose="02020603050405020304" pitchFamily="18" charset="0"/>
                <a:cs typeface="Times New Roman" panose="02020603050405020304" pitchFamily="18" charset="0"/>
              </a:rPr>
              <a:t>Methodology 1: Labelling with Algorithms</a:t>
            </a:r>
          </a:p>
        </p:txBody>
      </p:sp>
      <p:sp>
        <p:nvSpPr>
          <p:cNvPr id="11" name="Content Placeholder 10">
            <a:extLst>
              <a:ext uri="{FF2B5EF4-FFF2-40B4-BE49-F238E27FC236}">
                <a16:creationId xmlns:a16="http://schemas.microsoft.com/office/drawing/2014/main" id="{1EB15047-11E3-B844-814D-FE5215C16534}"/>
              </a:ext>
            </a:extLst>
          </p:cNvPr>
          <p:cNvSpPr>
            <a:spLocks noGrp="1"/>
          </p:cNvSpPr>
          <p:nvPr>
            <p:ph idx="1"/>
          </p:nvPr>
        </p:nvSpPr>
        <p:spPr>
          <a:xfrm>
            <a:off x="628650" y="940904"/>
            <a:ext cx="7886700" cy="5223228"/>
          </a:xfrm>
        </p:spPr>
        <p:txBody>
          <a:bodyPr>
            <a:noAutofit/>
          </a:bodyPr>
          <a:lstStyle/>
          <a:p>
            <a:pPr marL="0" indent="0" algn="just">
              <a:buNone/>
            </a:pPr>
            <a:r>
              <a:rPr lang="en-CA" sz="1400" dirty="0">
                <a:latin typeface="Times New Roman" panose="02020603050405020304" pitchFamily="18" charset="0"/>
                <a:cs typeface="Times New Roman" panose="02020603050405020304" pitchFamily="18" charset="0"/>
              </a:rPr>
              <a:t>The approach involved steps in processing the content from PDF documents. </a:t>
            </a:r>
          </a:p>
          <a:p>
            <a:pPr marL="0" indent="0" algn="just">
              <a:buNone/>
            </a:pPr>
            <a:endParaRPr lang="en-CA" sz="1400" dirty="0">
              <a:latin typeface="Times New Roman" panose="02020603050405020304" pitchFamily="18" charset="0"/>
              <a:cs typeface="Times New Roman" panose="02020603050405020304" pitchFamily="18" charset="0"/>
            </a:endParaRPr>
          </a:p>
          <a:p>
            <a:pPr marL="0" indent="0" algn="just">
              <a:buNone/>
            </a:pPr>
            <a:r>
              <a:rPr lang="en-CA" sz="1400" dirty="0">
                <a:latin typeface="Times New Roman" panose="02020603050405020304" pitchFamily="18" charset="0"/>
                <a:cs typeface="Times New Roman" panose="02020603050405020304" pitchFamily="18" charset="0"/>
              </a:rPr>
              <a:t>Four unsupervised learning algorithms, which utilized keyword-matching techniques, were employed to categorize the policies based on their content. This method allowed for the automated sorting of policies into distinct categories by identifying and matching key terms within the text.</a:t>
            </a:r>
          </a:p>
          <a:p>
            <a:pPr marL="0" indent="0" algn="just">
              <a:buNone/>
            </a:pPr>
            <a:endParaRPr lang="en-CA" sz="1400" b="1" dirty="0">
              <a:latin typeface="Times New Roman" panose="02020603050405020304" pitchFamily="18" charset="0"/>
              <a:ea typeface="Catamaran Medium"/>
              <a:cs typeface="Times New Roman" panose="02020603050405020304" pitchFamily="18" charset="0"/>
              <a:sym typeface="Catamaran Medium"/>
            </a:endParaRPr>
          </a:p>
          <a:p>
            <a:pPr algn="just">
              <a:buFont typeface="Wingdings" pitchFamily="2" charset="2"/>
              <a:buChar char="q"/>
            </a:pPr>
            <a:r>
              <a:rPr lang="en-CA" sz="1400" b="1" dirty="0">
                <a:latin typeface="Times New Roman" panose="02020603050405020304" pitchFamily="18" charset="0"/>
                <a:ea typeface="Catamaran Medium"/>
                <a:cs typeface="Times New Roman" panose="02020603050405020304" pitchFamily="18" charset="0"/>
                <a:sym typeface="Catamaran Medium"/>
              </a:rPr>
              <a:t>First approach</a:t>
            </a:r>
            <a:r>
              <a:rPr lang="en-CA" sz="1400" dirty="0">
                <a:latin typeface="Times New Roman" panose="02020603050405020304" pitchFamily="18" charset="0"/>
                <a:ea typeface="Catamaran Medium"/>
                <a:cs typeface="Times New Roman" panose="02020603050405020304" pitchFamily="18" charset="0"/>
                <a:sym typeface="Catamaran Medium"/>
              </a:rPr>
              <a:t>: </a:t>
            </a:r>
          </a:p>
          <a:p>
            <a:pPr marL="0" indent="0" algn="just">
              <a:buNone/>
            </a:pPr>
            <a:r>
              <a:rPr lang="en-CA" sz="1400" dirty="0">
                <a:latin typeface="Times New Roman" panose="02020603050405020304" pitchFamily="18" charset="0"/>
                <a:ea typeface="Catamaran Medium"/>
                <a:cs typeface="Times New Roman" panose="02020603050405020304" pitchFamily="18" charset="0"/>
                <a:sym typeface="Catamaran Medium"/>
              </a:rPr>
              <a:t>Keyword matching with word vector</a:t>
            </a:r>
          </a:p>
          <a:p>
            <a:pPr marL="457200" lvl="1" indent="0" algn="just">
              <a:buNone/>
            </a:pPr>
            <a:r>
              <a:rPr lang="en-CA" sz="1400" dirty="0">
                <a:latin typeface="Times New Roman" panose="02020603050405020304" pitchFamily="18" charset="0"/>
                <a:ea typeface="Catamaran Medium"/>
                <a:cs typeface="Times New Roman" panose="02020603050405020304" pitchFamily="18" charset="0"/>
                <a:sym typeface="Catamaran Medium"/>
              </a:rPr>
              <a:t>Results; 200 uncategorised policies</a:t>
            </a:r>
          </a:p>
          <a:p>
            <a:pPr marL="457200" lvl="1" indent="0" algn="just">
              <a:buNone/>
            </a:pPr>
            <a:endParaRPr lang="en-CA" sz="1400" dirty="0">
              <a:latin typeface="Times New Roman" panose="02020603050405020304" pitchFamily="18" charset="0"/>
              <a:ea typeface="Catamaran Medium"/>
              <a:cs typeface="Times New Roman" panose="02020603050405020304" pitchFamily="18" charset="0"/>
              <a:sym typeface="Catamaran Medium"/>
            </a:endParaRPr>
          </a:p>
          <a:p>
            <a:pPr marL="457200" lvl="1" indent="0" algn="just">
              <a:buNone/>
            </a:pPr>
            <a:endParaRPr lang="en-CA" sz="1400" dirty="0">
              <a:latin typeface="Times New Roman" panose="02020603050405020304" pitchFamily="18" charset="0"/>
              <a:ea typeface="Catamaran Medium"/>
              <a:cs typeface="Times New Roman" panose="02020603050405020304" pitchFamily="18" charset="0"/>
              <a:sym typeface="Catamaran Medium"/>
            </a:endParaRPr>
          </a:p>
          <a:p>
            <a:pPr algn="just">
              <a:buFont typeface="Wingdings" pitchFamily="2" charset="2"/>
              <a:buChar char="q"/>
            </a:pPr>
            <a:r>
              <a:rPr lang="en-CA" sz="1400" b="1" dirty="0">
                <a:latin typeface="Times New Roman" panose="02020603050405020304" pitchFamily="18" charset="0"/>
                <a:ea typeface="Catamaran Medium"/>
                <a:cs typeface="Times New Roman" panose="02020603050405020304" pitchFamily="18" charset="0"/>
                <a:sym typeface="Catamaran Medium"/>
              </a:rPr>
              <a:t>Second approach: </a:t>
            </a:r>
          </a:p>
          <a:p>
            <a:pPr marL="0" indent="0" algn="just">
              <a:lnSpc>
                <a:spcPct val="115000"/>
              </a:lnSpc>
              <a:buNone/>
            </a:pPr>
            <a:r>
              <a:rPr lang="en-US" sz="1400" dirty="0">
                <a:latin typeface="Times New Roman" panose="02020603050405020304" pitchFamily="18" charset="0"/>
                <a:ea typeface="Catamaran Medium"/>
                <a:cs typeface="Times New Roman" panose="02020603050405020304" pitchFamily="18" charset="0"/>
                <a:sym typeface="Catamaran Medium"/>
              </a:rPr>
              <a:t>Keyword matching with BERT model</a:t>
            </a:r>
          </a:p>
          <a:p>
            <a:pPr marL="457200" lvl="1" indent="0" algn="just">
              <a:lnSpc>
                <a:spcPct val="115000"/>
              </a:lnSpc>
              <a:buNone/>
            </a:pPr>
            <a:r>
              <a:rPr lang="en-CA" sz="1400" dirty="0">
                <a:latin typeface="Times New Roman" panose="02020603050405020304" pitchFamily="18" charset="0"/>
                <a:ea typeface="Catamaran Medium"/>
                <a:cs typeface="Times New Roman" panose="02020603050405020304" pitchFamily="18" charset="0"/>
                <a:sym typeface="Catamaran Medium"/>
              </a:rPr>
              <a:t>Results = 352 uncategorized policies</a:t>
            </a:r>
          </a:p>
          <a:p>
            <a:pPr lvl="1">
              <a:lnSpc>
                <a:spcPct val="115000"/>
              </a:lnSpc>
              <a:buFont typeface="Wingdings" pitchFamily="2" charset="2"/>
              <a:buChar char="Ø"/>
            </a:pPr>
            <a:endParaRPr lang="en-CA" sz="1400" dirty="0">
              <a:latin typeface="Times New Roman" panose="02020603050405020304" pitchFamily="18" charset="0"/>
              <a:ea typeface="Catamaran Medium"/>
              <a:cs typeface="Times New Roman" panose="02020603050405020304" pitchFamily="18" charset="0"/>
              <a:sym typeface="Catamaran Medium"/>
            </a:endParaRPr>
          </a:p>
          <a:p>
            <a:pPr lvl="1">
              <a:lnSpc>
                <a:spcPct val="115000"/>
              </a:lnSpc>
              <a:buFont typeface="Wingdings" pitchFamily="2" charset="2"/>
              <a:buChar char="Ø"/>
            </a:pPr>
            <a:endParaRPr lang="en-CA" sz="1400" dirty="0">
              <a:latin typeface="Times New Roman" panose="02020603050405020304" pitchFamily="18" charset="0"/>
              <a:ea typeface="Catamaran Medium"/>
              <a:cs typeface="Times New Roman" panose="02020603050405020304" pitchFamily="18" charset="0"/>
              <a:sym typeface="Catamaran Medium"/>
            </a:endParaRPr>
          </a:p>
          <a:p>
            <a:pPr>
              <a:buFont typeface="Wingdings" pitchFamily="2" charset="2"/>
              <a:buChar char="q"/>
            </a:pPr>
            <a:endParaRPr lang="en-CA" sz="1400" b="1" dirty="0">
              <a:solidFill>
                <a:srgbClr val="0070C0"/>
              </a:solidFill>
              <a:latin typeface="Times New Roman" panose="02020603050405020304" pitchFamily="18" charset="0"/>
              <a:ea typeface="Catamaran Medium"/>
              <a:cs typeface="Times New Roman" panose="02020603050405020304" pitchFamily="18" charset="0"/>
              <a:sym typeface="Catamaran Medium"/>
            </a:endParaRPr>
          </a:p>
          <a:p>
            <a:endParaRPr lang="en-US" sz="1400" dirty="0">
              <a:latin typeface="Times New Roman" panose="02020603050405020304" pitchFamily="18" charset="0"/>
              <a:cs typeface="Times New Roman" panose="02020603050405020304" pitchFamily="18" charset="0"/>
            </a:endParaRPr>
          </a:p>
        </p:txBody>
      </p:sp>
      <p:sp>
        <p:nvSpPr>
          <p:cNvPr id="26" name="Slide Number Placeholder 25">
            <a:extLst>
              <a:ext uri="{FF2B5EF4-FFF2-40B4-BE49-F238E27FC236}">
                <a16:creationId xmlns:a16="http://schemas.microsoft.com/office/drawing/2014/main" id="{431A12D3-86C3-9249-91C7-0F025D5915FC}"/>
              </a:ext>
            </a:extLst>
          </p:cNvPr>
          <p:cNvSpPr>
            <a:spLocks noGrp="1"/>
          </p:cNvSpPr>
          <p:nvPr>
            <p:ph type="sldNum" sz="quarter" idx="12"/>
          </p:nvPr>
        </p:nvSpPr>
        <p:spPr/>
        <p:txBody>
          <a:bodyPr/>
          <a:lstStyle/>
          <a:p>
            <a:fld id="{56042B90-D4AE-824D-9DC4-173413D8AEE9}" type="slidenum">
              <a:rPr lang="en-US" smtClean="0"/>
              <a:t>10</a:t>
            </a:fld>
            <a:endParaRPr lang="en-US"/>
          </a:p>
        </p:txBody>
      </p:sp>
      <p:pic>
        <p:nvPicPr>
          <p:cNvPr id="27" name="Google Shape;374;p22">
            <a:extLst>
              <a:ext uri="{FF2B5EF4-FFF2-40B4-BE49-F238E27FC236}">
                <a16:creationId xmlns:a16="http://schemas.microsoft.com/office/drawing/2014/main" id="{A2FE59EF-BF57-884A-80E3-70E422232203}"/>
              </a:ext>
            </a:extLst>
          </p:cNvPr>
          <p:cNvPicPr preferRelativeResize="0"/>
          <p:nvPr/>
        </p:nvPicPr>
        <p:blipFill>
          <a:blip r:embed="rId2">
            <a:alphaModFix/>
          </a:blip>
          <a:stretch>
            <a:fillRect/>
          </a:stretch>
        </p:blipFill>
        <p:spPr>
          <a:xfrm>
            <a:off x="7196200" y="328432"/>
            <a:ext cx="1319150" cy="356950"/>
          </a:xfrm>
          <a:prstGeom prst="rect">
            <a:avLst/>
          </a:prstGeom>
          <a:noFill/>
          <a:ln>
            <a:noFill/>
          </a:ln>
        </p:spPr>
      </p:pic>
      <p:pic>
        <p:nvPicPr>
          <p:cNvPr id="28" name="Picture 27">
            <a:extLst>
              <a:ext uri="{FF2B5EF4-FFF2-40B4-BE49-F238E27FC236}">
                <a16:creationId xmlns:a16="http://schemas.microsoft.com/office/drawing/2014/main" id="{109E684B-8BCE-8A4C-8058-07D4F0E24DB7}"/>
              </a:ext>
            </a:extLst>
          </p:cNvPr>
          <p:cNvPicPr>
            <a:picLocks noChangeAspect="1"/>
          </p:cNvPicPr>
          <p:nvPr/>
        </p:nvPicPr>
        <p:blipFill>
          <a:blip r:embed="rId3"/>
          <a:stretch>
            <a:fillRect/>
          </a:stretch>
        </p:blipFill>
        <p:spPr>
          <a:xfrm>
            <a:off x="286846" y="6385879"/>
            <a:ext cx="1224454" cy="370157"/>
          </a:xfrm>
          <a:prstGeom prst="rect">
            <a:avLst/>
          </a:prstGeom>
        </p:spPr>
      </p:pic>
    </p:spTree>
    <p:extLst>
      <p:ext uri="{BB962C8B-B14F-4D97-AF65-F5344CB8AC3E}">
        <p14:creationId xmlns:p14="http://schemas.microsoft.com/office/powerpoint/2010/main" val="15247097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C888EA-9151-0F4E-A5EF-C7FF8E3E4E96}"/>
              </a:ext>
            </a:extLst>
          </p:cNvPr>
          <p:cNvSpPr>
            <a:spLocks noGrp="1"/>
          </p:cNvSpPr>
          <p:nvPr>
            <p:ph type="title"/>
          </p:nvPr>
        </p:nvSpPr>
        <p:spPr>
          <a:xfrm>
            <a:off x="628650" y="365127"/>
            <a:ext cx="7004050" cy="434973"/>
          </a:xfrm>
        </p:spPr>
        <p:txBody>
          <a:bodyPr>
            <a:normAutofit/>
          </a:bodyPr>
          <a:lstStyle/>
          <a:p>
            <a:r>
              <a:rPr lang="en-US" sz="2400" dirty="0">
                <a:latin typeface="Times New Roman" panose="02020603050405020304" pitchFamily="18" charset="0"/>
                <a:cs typeface="Times New Roman" panose="02020603050405020304" pitchFamily="18" charset="0"/>
              </a:rPr>
              <a:t>Methodology 1: Labelling with Algorithms</a:t>
            </a:r>
          </a:p>
        </p:txBody>
      </p:sp>
      <p:sp>
        <p:nvSpPr>
          <p:cNvPr id="11" name="Content Placeholder 10">
            <a:extLst>
              <a:ext uri="{FF2B5EF4-FFF2-40B4-BE49-F238E27FC236}">
                <a16:creationId xmlns:a16="http://schemas.microsoft.com/office/drawing/2014/main" id="{1EB15047-11E3-B844-814D-FE5215C16534}"/>
              </a:ext>
            </a:extLst>
          </p:cNvPr>
          <p:cNvSpPr>
            <a:spLocks noGrp="1"/>
          </p:cNvSpPr>
          <p:nvPr>
            <p:ph idx="1"/>
          </p:nvPr>
        </p:nvSpPr>
        <p:spPr>
          <a:xfrm>
            <a:off x="628650" y="940904"/>
            <a:ext cx="7886700" cy="5223228"/>
          </a:xfrm>
        </p:spPr>
        <p:txBody>
          <a:bodyPr>
            <a:noAutofit/>
          </a:bodyPr>
          <a:lstStyle/>
          <a:p>
            <a:pPr marL="228600" marR="0" lvl="1" indent="-228600" algn="just" defTabSz="914400" rtl="0" eaLnBrk="1" fontAlgn="auto" latinLnBrk="0" hangingPunct="1">
              <a:lnSpc>
                <a:spcPct val="90000"/>
              </a:lnSpc>
              <a:spcBef>
                <a:spcPts val="1000"/>
              </a:spcBef>
              <a:spcAft>
                <a:spcPts val="0"/>
              </a:spcAft>
              <a:buClrTx/>
              <a:buSzTx/>
              <a:buFont typeface="Wingdings" pitchFamily="2" charset="2"/>
              <a:buChar char="q"/>
              <a:tabLst/>
              <a:defRPr/>
            </a:pPr>
            <a:r>
              <a:rPr kumimoji="0" lang="en-CA" sz="14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sym typeface="Catamaran Medium"/>
              </a:rPr>
              <a:t>Third approach:</a:t>
            </a:r>
          </a:p>
          <a:p>
            <a:pPr marL="0" indent="0" algn="just">
              <a:buNone/>
            </a:pPr>
            <a:r>
              <a:rPr lang="en-CA" sz="1400" dirty="0">
                <a:latin typeface="Times New Roman" panose="02020603050405020304" pitchFamily="18" charset="0"/>
                <a:ea typeface="Catamaran Medium"/>
                <a:cs typeface="Times New Roman" panose="02020603050405020304" pitchFamily="18" charset="0"/>
                <a:sym typeface="Catamaran Medium"/>
              </a:rPr>
              <a:t>Keyword matching with Lbl2Vec </a:t>
            </a:r>
          </a:p>
          <a:p>
            <a:pPr marL="457200" lvl="1" indent="0" algn="just">
              <a:buNone/>
            </a:pPr>
            <a:r>
              <a:rPr lang="en-CA" sz="1400" dirty="0">
                <a:latin typeface="Times New Roman" panose="02020603050405020304" pitchFamily="18" charset="0"/>
                <a:ea typeface="Catamaran Medium"/>
                <a:cs typeface="Times New Roman" panose="02020603050405020304" pitchFamily="18" charset="0"/>
                <a:sym typeface="Catamaran Medium"/>
              </a:rPr>
              <a:t>Results = 167 uncategorized policies</a:t>
            </a:r>
          </a:p>
          <a:p>
            <a:pPr marL="0" indent="0" algn="just">
              <a:buNone/>
            </a:pPr>
            <a:r>
              <a:rPr kumimoji="0" lang="en-CA" sz="1200" b="0" i="0" u="none" strike="noStrike" kern="0" cap="none" spc="0" normalizeH="0" baseline="0" noProof="0" dirty="0">
                <a:ln>
                  <a:noFill/>
                </a:ln>
                <a:solidFill>
                  <a:srgbClr val="0E2A47"/>
                </a:solidFill>
                <a:effectLst/>
                <a:uLnTx/>
                <a:uFillTx/>
                <a:latin typeface="Times New Roman" panose="02020603050405020304" pitchFamily="18" charset="0"/>
                <a:ea typeface="Catamaran Medium"/>
                <a:cs typeface="Times New Roman" panose="02020603050405020304" pitchFamily="18" charset="0"/>
                <a:sym typeface="Catamaran Medium"/>
              </a:rPr>
              <a:t>Lbl2Vec is an embedding-based approach for document retrieval on predefined topics.</a:t>
            </a:r>
          </a:p>
          <a:p>
            <a:pPr marL="457200" lvl="1" indent="0" algn="just">
              <a:buNone/>
            </a:pPr>
            <a:endParaRPr lang="en-CA" sz="1400" dirty="0">
              <a:latin typeface="Times New Roman" panose="02020603050405020304" pitchFamily="18" charset="0"/>
              <a:ea typeface="Catamaran Medium"/>
              <a:cs typeface="Times New Roman" panose="02020603050405020304" pitchFamily="18" charset="0"/>
              <a:sym typeface="Catamaran Medium"/>
            </a:endParaRPr>
          </a:p>
          <a:p>
            <a:pPr marL="457200" lvl="1" indent="0" algn="just">
              <a:buNone/>
            </a:pPr>
            <a:endParaRPr lang="en-CA" sz="1400" dirty="0">
              <a:latin typeface="Times New Roman" panose="02020603050405020304" pitchFamily="18" charset="0"/>
              <a:ea typeface="Catamaran Medium"/>
              <a:cs typeface="Times New Roman" panose="02020603050405020304" pitchFamily="18" charset="0"/>
              <a:sym typeface="Catamaran Medium"/>
            </a:endParaRPr>
          </a:p>
          <a:p>
            <a:pPr marL="228600" marR="0" lvl="1" indent="-228600" algn="just" defTabSz="914400" rtl="0" eaLnBrk="1" fontAlgn="auto" latinLnBrk="0" hangingPunct="1">
              <a:lnSpc>
                <a:spcPct val="90000"/>
              </a:lnSpc>
              <a:spcBef>
                <a:spcPts val="1000"/>
              </a:spcBef>
              <a:spcAft>
                <a:spcPts val="0"/>
              </a:spcAft>
              <a:buClrTx/>
              <a:buSzTx/>
              <a:buFont typeface="Wingdings" pitchFamily="2" charset="2"/>
              <a:buChar char="q"/>
              <a:tabLst/>
              <a:defRPr/>
            </a:pPr>
            <a:r>
              <a:rPr lang="en-CA" sz="1400" b="1" dirty="0">
                <a:latin typeface="Times New Roman" panose="02020603050405020304" pitchFamily="18" charset="0"/>
                <a:ea typeface="Catamaran Medium"/>
                <a:cs typeface="Times New Roman" panose="02020603050405020304" pitchFamily="18" charset="0"/>
                <a:sym typeface="Catamaran Medium"/>
              </a:rPr>
              <a:t>Fourth approach</a:t>
            </a:r>
            <a:r>
              <a:rPr lang="en-CA" sz="1400" dirty="0">
                <a:latin typeface="Times New Roman" panose="02020603050405020304" pitchFamily="18" charset="0"/>
                <a:ea typeface="Catamaran Medium"/>
                <a:cs typeface="Times New Roman" panose="02020603050405020304" pitchFamily="18" charset="0"/>
                <a:sym typeface="Catamaran Medium"/>
              </a:rPr>
              <a:t>: </a:t>
            </a:r>
          </a:p>
          <a:p>
            <a:pPr marL="0" marR="0" lvl="1" indent="0" algn="just" defTabSz="914400" rtl="0" eaLnBrk="1" fontAlgn="auto" latinLnBrk="0" hangingPunct="1">
              <a:lnSpc>
                <a:spcPct val="90000"/>
              </a:lnSpc>
              <a:spcBef>
                <a:spcPts val="1000"/>
              </a:spcBef>
              <a:spcAft>
                <a:spcPts val="0"/>
              </a:spcAft>
              <a:buClrTx/>
              <a:buSzTx/>
              <a:buNone/>
              <a:tabLst/>
              <a:defRPr/>
            </a:pPr>
            <a:r>
              <a:rPr kumimoji="0" lang="en-CA"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sym typeface="Catamaran Medium"/>
              </a:rPr>
              <a:t>Keyword matching </a:t>
            </a:r>
            <a:r>
              <a:rPr kumimoji="0" lang="en-CA" sz="1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sym typeface="Catamaran Medium"/>
              </a:rPr>
              <a:t>with WordNet </a:t>
            </a:r>
            <a:endParaRPr kumimoji="0" lang="en-CA"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sym typeface="Catamaran Medium"/>
            </a:endParaRPr>
          </a:p>
          <a:p>
            <a:pPr marL="0" marR="0" lvl="1" indent="0" algn="just"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CA"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sym typeface="Catamaran Medium"/>
              </a:rPr>
              <a:t>          Results = 89 uncategorized policies</a:t>
            </a:r>
          </a:p>
          <a:p>
            <a:pPr lvl="1">
              <a:lnSpc>
                <a:spcPct val="115000"/>
              </a:lnSpc>
              <a:buFont typeface="Wingdings" pitchFamily="2" charset="2"/>
              <a:buChar char="Ø"/>
            </a:pPr>
            <a:endParaRPr lang="en-CA" sz="1400" dirty="0">
              <a:latin typeface="Times New Roman" panose="02020603050405020304" pitchFamily="18" charset="0"/>
              <a:ea typeface="Catamaran Medium"/>
              <a:cs typeface="Times New Roman" panose="02020603050405020304" pitchFamily="18" charset="0"/>
              <a:sym typeface="Catamaran Medium"/>
            </a:endParaRPr>
          </a:p>
          <a:p>
            <a:pPr lvl="1">
              <a:lnSpc>
                <a:spcPct val="115000"/>
              </a:lnSpc>
              <a:buFont typeface="Wingdings" pitchFamily="2" charset="2"/>
              <a:buChar char="Ø"/>
            </a:pPr>
            <a:endParaRPr lang="en-CA" sz="1400" dirty="0">
              <a:latin typeface="Times New Roman" panose="02020603050405020304" pitchFamily="18" charset="0"/>
              <a:ea typeface="Catamaran Medium"/>
              <a:cs typeface="Times New Roman" panose="02020603050405020304" pitchFamily="18" charset="0"/>
              <a:sym typeface="Catamaran Medium"/>
            </a:endParaRPr>
          </a:p>
          <a:p>
            <a:pPr>
              <a:buFont typeface="Wingdings" pitchFamily="2" charset="2"/>
              <a:buChar char="q"/>
            </a:pPr>
            <a:endParaRPr lang="en-CA" sz="1400" b="1" dirty="0">
              <a:solidFill>
                <a:srgbClr val="0070C0"/>
              </a:solidFill>
              <a:latin typeface="Times New Roman" panose="02020603050405020304" pitchFamily="18" charset="0"/>
              <a:ea typeface="Catamaran Medium"/>
              <a:cs typeface="Times New Roman" panose="02020603050405020304" pitchFamily="18" charset="0"/>
              <a:sym typeface="Catamaran Medium"/>
            </a:endParaRPr>
          </a:p>
          <a:p>
            <a:endParaRPr lang="en-US" sz="1400" dirty="0">
              <a:latin typeface="Times New Roman" panose="02020603050405020304" pitchFamily="18" charset="0"/>
              <a:cs typeface="Times New Roman" panose="02020603050405020304" pitchFamily="18" charset="0"/>
            </a:endParaRPr>
          </a:p>
        </p:txBody>
      </p:sp>
      <p:sp>
        <p:nvSpPr>
          <p:cNvPr id="26" name="Slide Number Placeholder 25">
            <a:extLst>
              <a:ext uri="{FF2B5EF4-FFF2-40B4-BE49-F238E27FC236}">
                <a16:creationId xmlns:a16="http://schemas.microsoft.com/office/drawing/2014/main" id="{431A12D3-86C3-9249-91C7-0F025D5915FC}"/>
              </a:ext>
            </a:extLst>
          </p:cNvPr>
          <p:cNvSpPr>
            <a:spLocks noGrp="1"/>
          </p:cNvSpPr>
          <p:nvPr>
            <p:ph type="sldNum" sz="quarter" idx="12"/>
          </p:nvPr>
        </p:nvSpPr>
        <p:spPr/>
        <p:txBody>
          <a:bodyPr/>
          <a:lstStyle/>
          <a:p>
            <a:fld id="{56042B90-D4AE-824D-9DC4-173413D8AEE9}" type="slidenum">
              <a:rPr lang="en-US" smtClean="0"/>
              <a:t>11</a:t>
            </a:fld>
            <a:endParaRPr lang="en-US"/>
          </a:p>
        </p:txBody>
      </p:sp>
      <p:pic>
        <p:nvPicPr>
          <p:cNvPr id="27" name="Google Shape;374;p22">
            <a:extLst>
              <a:ext uri="{FF2B5EF4-FFF2-40B4-BE49-F238E27FC236}">
                <a16:creationId xmlns:a16="http://schemas.microsoft.com/office/drawing/2014/main" id="{A2FE59EF-BF57-884A-80E3-70E422232203}"/>
              </a:ext>
            </a:extLst>
          </p:cNvPr>
          <p:cNvPicPr preferRelativeResize="0"/>
          <p:nvPr/>
        </p:nvPicPr>
        <p:blipFill>
          <a:blip r:embed="rId2">
            <a:alphaModFix/>
          </a:blip>
          <a:stretch>
            <a:fillRect/>
          </a:stretch>
        </p:blipFill>
        <p:spPr>
          <a:xfrm>
            <a:off x="7196200" y="328432"/>
            <a:ext cx="1319150" cy="356950"/>
          </a:xfrm>
          <a:prstGeom prst="rect">
            <a:avLst/>
          </a:prstGeom>
          <a:noFill/>
          <a:ln>
            <a:noFill/>
          </a:ln>
        </p:spPr>
      </p:pic>
      <p:pic>
        <p:nvPicPr>
          <p:cNvPr id="28" name="Picture 27">
            <a:extLst>
              <a:ext uri="{FF2B5EF4-FFF2-40B4-BE49-F238E27FC236}">
                <a16:creationId xmlns:a16="http://schemas.microsoft.com/office/drawing/2014/main" id="{109E684B-8BCE-8A4C-8058-07D4F0E24DB7}"/>
              </a:ext>
            </a:extLst>
          </p:cNvPr>
          <p:cNvPicPr>
            <a:picLocks noChangeAspect="1"/>
          </p:cNvPicPr>
          <p:nvPr/>
        </p:nvPicPr>
        <p:blipFill>
          <a:blip r:embed="rId3"/>
          <a:stretch>
            <a:fillRect/>
          </a:stretch>
        </p:blipFill>
        <p:spPr>
          <a:xfrm>
            <a:off x="286846" y="6385879"/>
            <a:ext cx="1224454" cy="370157"/>
          </a:xfrm>
          <a:prstGeom prst="rect">
            <a:avLst/>
          </a:prstGeom>
        </p:spPr>
      </p:pic>
    </p:spTree>
    <p:extLst>
      <p:ext uri="{BB962C8B-B14F-4D97-AF65-F5344CB8AC3E}">
        <p14:creationId xmlns:p14="http://schemas.microsoft.com/office/powerpoint/2010/main" val="8302611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C888EA-9151-0F4E-A5EF-C7FF8E3E4E96}"/>
              </a:ext>
            </a:extLst>
          </p:cNvPr>
          <p:cNvSpPr>
            <a:spLocks noGrp="1"/>
          </p:cNvSpPr>
          <p:nvPr>
            <p:ph type="title"/>
          </p:nvPr>
        </p:nvSpPr>
        <p:spPr>
          <a:xfrm>
            <a:off x="628650" y="365127"/>
            <a:ext cx="7004050" cy="434973"/>
          </a:xfrm>
        </p:spPr>
        <p:txBody>
          <a:bodyPr>
            <a:normAutofit/>
          </a:bodyPr>
          <a:lstStyle/>
          <a:p>
            <a:r>
              <a:rPr lang="en-US" sz="2400" dirty="0">
                <a:latin typeface="Times New Roman" panose="02020603050405020304" pitchFamily="18" charset="0"/>
                <a:cs typeface="Times New Roman" panose="02020603050405020304" pitchFamily="18" charset="0"/>
              </a:rPr>
              <a:t>Methodology 1: How Lbl2Vec worked?</a:t>
            </a:r>
          </a:p>
        </p:txBody>
      </p:sp>
      <p:sp>
        <p:nvSpPr>
          <p:cNvPr id="11" name="Content Placeholder 10">
            <a:extLst>
              <a:ext uri="{FF2B5EF4-FFF2-40B4-BE49-F238E27FC236}">
                <a16:creationId xmlns:a16="http://schemas.microsoft.com/office/drawing/2014/main" id="{1EB15047-11E3-B844-814D-FE5215C16534}"/>
              </a:ext>
            </a:extLst>
          </p:cNvPr>
          <p:cNvSpPr>
            <a:spLocks noGrp="1"/>
          </p:cNvSpPr>
          <p:nvPr>
            <p:ph idx="1"/>
          </p:nvPr>
        </p:nvSpPr>
        <p:spPr>
          <a:xfrm>
            <a:off x="628650" y="940904"/>
            <a:ext cx="7886700" cy="5223228"/>
          </a:xfrm>
        </p:spPr>
        <p:txBody>
          <a:bodyPr>
            <a:noAutofit/>
          </a:bodyPr>
          <a:lstStyle/>
          <a:p>
            <a:pPr>
              <a:buFont typeface="Wingdings" pitchFamily="2" charset="2"/>
              <a:buChar char="q"/>
            </a:pPr>
            <a:endParaRPr lang="en-CA" sz="1400" b="1" dirty="0">
              <a:solidFill>
                <a:srgbClr val="0070C0"/>
              </a:solidFill>
              <a:latin typeface="Times New Roman" panose="02020603050405020304" pitchFamily="18" charset="0"/>
              <a:ea typeface="Catamaran Medium"/>
              <a:cs typeface="Times New Roman" panose="02020603050405020304" pitchFamily="18" charset="0"/>
              <a:sym typeface="Catamaran Medium"/>
            </a:endParaRPr>
          </a:p>
          <a:p>
            <a:endParaRPr lang="en-US" sz="1400" dirty="0">
              <a:latin typeface="Times New Roman" panose="02020603050405020304" pitchFamily="18" charset="0"/>
              <a:cs typeface="Times New Roman" panose="02020603050405020304" pitchFamily="18" charset="0"/>
            </a:endParaRPr>
          </a:p>
        </p:txBody>
      </p:sp>
      <p:sp>
        <p:nvSpPr>
          <p:cNvPr id="26" name="Slide Number Placeholder 25">
            <a:extLst>
              <a:ext uri="{FF2B5EF4-FFF2-40B4-BE49-F238E27FC236}">
                <a16:creationId xmlns:a16="http://schemas.microsoft.com/office/drawing/2014/main" id="{431A12D3-86C3-9249-91C7-0F025D5915FC}"/>
              </a:ext>
            </a:extLst>
          </p:cNvPr>
          <p:cNvSpPr>
            <a:spLocks noGrp="1"/>
          </p:cNvSpPr>
          <p:nvPr>
            <p:ph type="sldNum" sz="quarter" idx="12"/>
          </p:nvPr>
        </p:nvSpPr>
        <p:spPr/>
        <p:txBody>
          <a:bodyPr/>
          <a:lstStyle/>
          <a:p>
            <a:fld id="{56042B90-D4AE-824D-9DC4-173413D8AEE9}" type="slidenum">
              <a:rPr lang="en-US" smtClean="0"/>
              <a:t>12</a:t>
            </a:fld>
            <a:endParaRPr lang="en-US"/>
          </a:p>
        </p:txBody>
      </p:sp>
      <p:pic>
        <p:nvPicPr>
          <p:cNvPr id="27" name="Google Shape;374;p22">
            <a:extLst>
              <a:ext uri="{FF2B5EF4-FFF2-40B4-BE49-F238E27FC236}">
                <a16:creationId xmlns:a16="http://schemas.microsoft.com/office/drawing/2014/main" id="{A2FE59EF-BF57-884A-80E3-70E422232203}"/>
              </a:ext>
            </a:extLst>
          </p:cNvPr>
          <p:cNvPicPr preferRelativeResize="0"/>
          <p:nvPr/>
        </p:nvPicPr>
        <p:blipFill>
          <a:blip r:embed="rId2">
            <a:alphaModFix/>
          </a:blip>
          <a:stretch>
            <a:fillRect/>
          </a:stretch>
        </p:blipFill>
        <p:spPr>
          <a:xfrm>
            <a:off x="7196200" y="328432"/>
            <a:ext cx="1319150" cy="356950"/>
          </a:xfrm>
          <a:prstGeom prst="rect">
            <a:avLst/>
          </a:prstGeom>
          <a:noFill/>
          <a:ln>
            <a:noFill/>
          </a:ln>
        </p:spPr>
      </p:pic>
      <p:pic>
        <p:nvPicPr>
          <p:cNvPr id="28" name="Picture 27">
            <a:extLst>
              <a:ext uri="{FF2B5EF4-FFF2-40B4-BE49-F238E27FC236}">
                <a16:creationId xmlns:a16="http://schemas.microsoft.com/office/drawing/2014/main" id="{109E684B-8BCE-8A4C-8058-07D4F0E24DB7}"/>
              </a:ext>
            </a:extLst>
          </p:cNvPr>
          <p:cNvPicPr>
            <a:picLocks noChangeAspect="1"/>
          </p:cNvPicPr>
          <p:nvPr/>
        </p:nvPicPr>
        <p:blipFill>
          <a:blip r:embed="rId3"/>
          <a:stretch>
            <a:fillRect/>
          </a:stretch>
        </p:blipFill>
        <p:spPr>
          <a:xfrm>
            <a:off x="286846" y="6385879"/>
            <a:ext cx="1224454" cy="370157"/>
          </a:xfrm>
          <a:prstGeom prst="rect">
            <a:avLst/>
          </a:prstGeom>
        </p:spPr>
      </p:pic>
      <p:sp>
        <p:nvSpPr>
          <p:cNvPr id="5" name="TextBox 4">
            <a:extLst>
              <a:ext uri="{FF2B5EF4-FFF2-40B4-BE49-F238E27FC236}">
                <a16:creationId xmlns:a16="http://schemas.microsoft.com/office/drawing/2014/main" id="{0EE402CD-E8D1-B291-26F3-A0FE55A31DA8}"/>
              </a:ext>
            </a:extLst>
          </p:cNvPr>
          <p:cNvSpPr txBox="1"/>
          <p:nvPr/>
        </p:nvSpPr>
        <p:spPr>
          <a:xfrm>
            <a:off x="337608" y="1248913"/>
            <a:ext cx="3790256" cy="3262432"/>
          </a:xfrm>
          <a:prstGeom prst="rect">
            <a:avLst/>
          </a:prstGeom>
          <a:noFill/>
        </p:spPr>
        <p:txBody>
          <a:bodyPr wrap="square" rtlCol="0">
            <a:spAutoFit/>
          </a:bodyPr>
          <a:lstStyle/>
          <a:p>
            <a:pPr marL="171450" indent="-171450" defTabSz="914400">
              <a:buClr>
                <a:srgbClr val="000000"/>
              </a:buClr>
              <a:buFont typeface="Wingdings" panose="05000000000000000000" pitchFamily="2" charset="2"/>
              <a:buChar char="q"/>
            </a:pPr>
            <a:r>
              <a:rPr lang="en-CA" sz="1200" kern="0" dirty="0">
                <a:latin typeface="sohne"/>
                <a:cs typeface="Arial"/>
                <a:sym typeface="Arial"/>
              </a:rPr>
              <a:t>Use Manually Defined Keywords for Each Category of Interest</a:t>
            </a:r>
          </a:p>
          <a:p>
            <a:pPr marL="171450" indent="-171450" defTabSz="914400">
              <a:buClr>
                <a:srgbClr val="000000"/>
              </a:buClr>
              <a:buFont typeface="Wingdings" panose="05000000000000000000" pitchFamily="2" charset="2"/>
              <a:buChar char="q"/>
            </a:pPr>
            <a:endParaRPr lang="en-CA" sz="1200" kern="0" dirty="0">
              <a:latin typeface="sohne"/>
              <a:cs typeface="Arial"/>
              <a:sym typeface="Arial"/>
            </a:endParaRPr>
          </a:p>
          <a:p>
            <a:pPr marL="171450" indent="-171450" defTabSz="914400">
              <a:buClr>
                <a:srgbClr val="000000"/>
              </a:buClr>
              <a:buFont typeface="Wingdings" panose="05000000000000000000" pitchFamily="2" charset="2"/>
              <a:buChar char="q"/>
            </a:pPr>
            <a:r>
              <a:rPr lang="en-CA" sz="1200" kern="0" dirty="0">
                <a:latin typeface="sohne"/>
                <a:cs typeface="Arial"/>
                <a:sym typeface="Arial"/>
              </a:rPr>
              <a:t>Create Jointly Embedded Document and Word Vectors</a:t>
            </a:r>
          </a:p>
          <a:p>
            <a:pPr marL="171450" indent="-171450" defTabSz="914400">
              <a:buClr>
                <a:srgbClr val="000000"/>
              </a:buClr>
              <a:buFont typeface="Wingdings" panose="05000000000000000000" pitchFamily="2" charset="2"/>
              <a:buChar char="q"/>
            </a:pPr>
            <a:endParaRPr lang="en-CA" sz="1200" kern="0" dirty="0">
              <a:latin typeface="sohne"/>
              <a:cs typeface="Arial"/>
              <a:sym typeface="Arial"/>
            </a:endParaRPr>
          </a:p>
          <a:p>
            <a:pPr marL="171450" indent="-171450" defTabSz="914400">
              <a:buClr>
                <a:srgbClr val="000000"/>
              </a:buClr>
              <a:buFont typeface="Wingdings" panose="05000000000000000000" pitchFamily="2" charset="2"/>
              <a:buChar char="q"/>
            </a:pPr>
            <a:r>
              <a:rPr lang="en-CA" sz="1200" kern="0" dirty="0">
                <a:latin typeface="sohne"/>
                <a:cs typeface="Arial"/>
                <a:sym typeface="Arial"/>
              </a:rPr>
              <a:t>Find Document Vectors that are Similar to the Keyword Vectors of Each Classification Category</a:t>
            </a:r>
          </a:p>
          <a:p>
            <a:pPr marL="171450" indent="-171450" defTabSz="914400">
              <a:buClr>
                <a:srgbClr val="000000"/>
              </a:buClr>
              <a:buFont typeface="Wingdings" panose="05000000000000000000" pitchFamily="2" charset="2"/>
              <a:buChar char="q"/>
            </a:pPr>
            <a:endParaRPr lang="en-CA" sz="1200" kern="0" dirty="0">
              <a:latin typeface="sohne"/>
              <a:cs typeface="Arial"/>
              <a:sym typeface="Arial"/>
            </a:endParaRPr>
          </a:p>
          <a:p>
            <a:pPr marL="171450" indent="-171450" defTabSz="914400">
              <a:buClr>
                <a:srgbClr val="000000"/>
              </a:buClr>
              <a:buFont typeface="Wingdings" panose="05000000000000000000" pitchFamily="2" charset="2"/>
              <a:buChar char="q"/>
            </a:pPr>
            <a:r>
              <a:rPr lang="en-CA" sz="1200" kern="0" dirty="0">
                <a:latin typeface="sohne"/>
                <a:cs typeface="Arial"/>
                <a:sym typeface="Arial"/>
              </a:rPr>
              <a:t>Clean Outlier Documents for Each Classification Category</a:t>
            </a:r>
          </a:p>
          <a:p>
            <a:pPr marL="171450" indent="-171450" defTabSz="914400">
              <a:buClr>
                <a:srgbClr val="000000"/>
              </a:buClr>
              <a:buFont typeface="Wingdings" panose="05000000000000000000" pitchFamily="2" charset="2"/>
              <a:buChar char="q"/>
            </a:pPr>
            <a:endParaRPr lang="en-CA" sz="1200" kern="0" dirty="0">
              <a:latin typeface="sohne"/>
              <a:cs typeface="Arial"/>
              <a:sym typeface="Arial"/>
            </a:endParaRPr>
          </a:p>
          <a:p>
            <a:pPr marL="171450" indent="-171450" defTabSz="914400">
              <a:buClr>
                <a:srgbClr val="000000"/>
              </a:buClr>
              <a:buFont typeface="Wingdings" panose="05000000000000000000" pitchFamily="2" charset="2"/>
              <a:buChar char="q"/>
            </a:pPr>
            <a:r>
              <a:rPr lang="en-CA" sz="1200" kern="0" dirty="0">
                <a:latin typeface="sohne"/>
                <a:cs typeface="Arial"/>
                <a:sym typeface="Arial"/>
              </a:rPr>
              <a:t>Compute the Centroid of the Outlier Cleaned Document Vectors as Label Vector for Each Classification Category as shown in this image.</a:t>
            </a:r>
          </a:p>
          <a:p>
            <a:pPr marL="171450" indent="-171450" defTabSz="914400">
              <a:buClr>
                <a:srgbClr val="000000"/>
              </a:buClr>
              <a:buFont typeface="Wingdings" panose="05000000000000000000" pitchFamily="2" charset="2"/>
              <a:buChar char="q"/>
            </a:pPr>
            <a:endParaRPr lang="en-CA" sz="1200" kern="0" dirty="0">
              <a:latin typeface="sohne"/>
              <a:cs typeface="Arial"/>
              <a:sym typeface="Arial"/>
            </a:endParaRPr>
          </a:p>
          <a:p>
            <a:pPr marL="171450" indent="-171450" defTabSz="914400">
              <a:buClr>
                <a:srgbClr val="000000"/>
              </a:buClr>
              <a:buFont typeface="Wingdings" panose="05000000000000000000" pitchFamily="2" charset="2"/>
              <a:buChar char="q"/>
            </a:pPr>
            <a:r>
              <a:rPr lang="en-CA" sz="1200" kern="0" dirty="0">
                <a:latin typeface="sohne"/>
                <a:cs typeface="Arial"/>
                <a:sym typeface="Arial"/>
              </a:rPr>
              <a:t>Text Document Classification</a:t>
            </a:r>
          </a:p>
          <a:p>
            <a:pPr defTabSz="914400">
              <a:buClr>
                <a:srgbClr val="000000"/>
              </a:buClr>
              <a:buFont typeface="Arial"/>
              <a:buNone/>
            </a:pPr>
            <a:endParaRPr lang="en-US" sz="1400" kern="0" dirty="0">
              <a:solidFill>
                <a:srgbClr val="000000"/>
              </a:solidFill>
              <a:latin typeface="Arial"/>
              <a:cs typeface="Arial"/>
              <a:sym typeface="Arial"/>
            </a:endParaRPr>
          </a:p>
        </p:txBody>
      </p:sp>
      <p:pic>
        <p:nvPicPr>
          <p:cNvPr id="8" name="Picture 7">
            <a:extLst>
              <a:ext uri="{FF2B5EF4-FFF2-40B4-BE49-F238E27FC236}">
                <a16:creationId xmlns:a16="http://schemas.microsoft.com/office/drawing/2014/main" id="{FD90F11D-DC0E-8243-F3D8-1A0E67145AF9}"/>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642697" y="1254945"/>
            <a:ext cx="3629075" cy="3701103"/>
          </a:xfrm>
          <a:prstGeom prst="rect">
            <a:avLst/>
          </a:prstGeom>
          <a:noFill/>
          <a:ln w="19050">
            <a:solidFill>
              <a:sysClr val="windowText" lastClr="000000"/>
            </a:solidFill>
          </a:ln>
        </p:spPr>
      </p:pic>
      <p:sp>
        <p:nvSpPr>
          <p:cNvPr id="9" name="TextBox 8">
            <a:extLst>
              <a:ext uri="{FF2B5EF4-FFF2-40B4-BE49-F238E27FC236}">
                <a16:creationId xmlns:a16="http://schemas.microsoft.com/office/drawing/2014/main" id="{901EAD90-2019-FBE8-8E3B-2E58ED2B9159}"/>
              </a:ext>
            </a:extLst>
          </p:cNvPr>
          <p:cNvSpPr txBox="1"/>
          <p:nvPr/>
        </p:nvSpPr>
        <p:spPr>
          <a:xfrm>
            <a:off x="4572000" y="5098424"/>
            <a:ext cx="3699772" cy="553998"/>
          </a:xfrm>
          <a:prstGeom prst="rect">
            <a:avLst/>
          </a:prstGeom>
          <a:noFill/>
        </p:spPr>
        <p:txBody>
          <a:bodyPr wrap="square">
            <a:spAutoFit/>
          </a:bodyPr>
          <a:lstStyle/>
          <a:p>
            <a:pPr algn="just" defTabSz="914400">
              <a:buClr>
                <a:srgbClr val="000000"/>
              </a:buClr>
              <a:buFont typeface="Arial"/>
              <a:buNone/>
            </a:pPr>
            <a:r>
              <a:rPr lang="en-US" sz="1000" kern="0" dirty="0">
                <a:solidFill>
                  <a:srgbClr val="000000"/>
                </a:solidFill>
                <a:latin typeface="Times New Roman" panose="02020603050405020304" pitchFamily="18" charset="0"/>
                <a:cs typeface="Times New Roman" panose="02020603050405020304" pitchFamily="18" charset="0"/>
                <a:sym typeface="Arial"/>
              </a:rPr>
              <a:t>Assign vectors, computed as the central points of the corresponding refined candidate document vectors. The dots symbolize the label vectors associated with the respective topics.</a:t>
            </a:r>
          </a:p>
        </p:txBody>
      </p:sp>
    </p:spTree>
    <p:extLst>
      <p:ext uri="{BB962C8B-B14F-4D97-AF65-F5344CB8AC3E}">
        <p14:creationId xmlns:p14="http://schemas.microsoft.com/office/powerpoint/2010/main" val="39219675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C888EA-9151-0F4E-A5EF-C7FF8E3E4E96}"/>
              </a:ext>
            </a:extLst>
          </p:cNvPr>
          <p:cNvSpPr>
            <a:spLocks noGrp="1"/>
          </p:cNvSpPr>
          <p:nvPr>
            <p:ph type="title"/>
          </p:nvPr>
        </p:nvSpPr>
        <p:spPr>
          <a:xfrm>
            <a:off x="628650" y="365127"/>
            <a:ext cx="7004050" cy="434973"/>
          </a:xfrm>
        </p:spPr>
        <p:txBody>
          <a:bodyPr>
            <a:normAutofit/>
          </a:bodyPr>
          <a:lstStyle/>
          <a:p>
            <a:r>
              <a:rPr lang="en-US" sz="2400" dirty="0">
                <a:latin typeface="Times New Roman" panose="02020603050405020304" pitchFamily="18" charset="0"/>
                <a:cs typeface="Times New Roman" panose="02020603050405020304" pitchFamily="18" charset="0"/>
              </a:rPr>
              <a:t>Results of Lbl2Vec Algorithm</a:t>
            </a:r>
          </a:p>
        </p:txBody>
      </p:sp>
      <p:sp>
        <p:nvSpPr>
          <p:cNvPr id="11" name="Content Placeholder 10">
            <a:extLst>
              <a:ext uri="{FF2B5EF4-FFF2-40B4-BE49-F238E27FC236}">
                <a16:creationId xmlns:a16="http://schemas.microsoft.com/office/drawing/2014/main" id="{1EB15047-11E3-B844-814D-FE5215C16534}"/>
              </a:ext>
            </a:extLst>
          </p:cNvPr>
          <p:cNvSpPr>
            <a:spLocks noGrp="1"/>
          </p:cNvSpPr>
          <p:nvPr>
            <p:ph idx="1"/>
          </p:nvPr>
        </p:nvSpPr>
        <p:spPr>
          <a:xfrm>
            <a:off x="628650" y="910777"/>
            <a:ext cx="7886700" cy="5223228"/>
          </a:xfrm>
        </p:spPr>
        <p:txBody>
          <a:bodyPr>
            <a:noAutofit/>
          </a:bodyPr>
          <a:lstStyle/>
          <a:p>
            <a:pPr>
              <a:buFont typeface="Wingdings" pitchFamily="2" charset="2"/>
              <a:buChar char="q"/>
            </a:pPr>
            <a:endParaRPr lang="en-CA" sz="1400" b="1" dirty="0">
              <a:solidFill>
                <a:srgbClr val="0070C0"/>
              </a:solidFill>
              <a:latin typeface="Times New Roman" panose="02020603050405020304" pitchFamily="18" charset="0"/>
              <a:ea typeface="Catamaran Medium"/>
              <a:cs typeface="Times New Roman" panose="02020603050405020304" pitchFamily="18" charset="0"/>
              <a:sym typeface="Catamaran Medium"/>
            </a:endParaRPr>
          </a:p>
          <a:p>
            <a:endParaRPr lang="en-US" sz="1400" dirty="0">
              <a:latin typeface="Times New Roman" panose="02020603050405020304" pitchFamily="18" charset="0"/>
              <a:cs typeface="Times New Roman" panose="02020603050405020304" pitchFamily="18" charset="0"/>
            </a:endParaRPr>
          </a:p>
        </p:txBody>
      </p:sp>
      <p:sp>
        <p:nvSpPr>
          <p:cNvPr id="26" name="Slide Number Placeholder 25">
            <a:extLst>
              <a:ext uri="{FF2B5EF4-FFF2-40B4-BE49-F238E27FC236}">
                <a16:creationId xmlns:a16="http://schemas.microsoft.com/office/drawing/2014/main" id="{431A12D3-86C3-9249-91C7-0F025D5915FC}"/>
              </a:ext>
            </a:extLst>
          </p:cNvPr>
          <p:cNvSpPr>
            <a:spLocks noGrp="1"/>
          </p:cNvSpPr>
          <p:nvPr>
            <p:ph type="sldNum" sz="quarter" idx="12"/>
          </p:nvPr>
        </p:nvSpPr>
        <p:spPr/>
        <p:txBody>
          <a:bodyPr/>
          <a:lstStyle/>
          <a:p>
            <a:fld id="{56042B90-D4AE-824D-9DC4-173413D8AEE9}" type="slidenum">
              <a:rPr lang="en-US" smtClean="0"/>
              <a:t>13</a:t>
            </a:fld>
            <a:endParaRPr lang="en-US"/>
          </a:p>
        </p:txBody>
      </p:sp>
      <p:pic>
        <p:nvPicPr>
          <p:cNvPr id="27" name="Google Shape;374;p22">
            <a:extLst>
              <a:ext uri="{FF2B5EF4-FFF2-40B4-BE49-F238E27FC236}">
                <a16:creationId xmlns:a16="http://schemas.microsoft.com/office/drawing/2014/main" id="{A2FE59EF-BF57-884A-80E3-70E422232203}"/>
              </a:ext>
            </a:extLst>
          </p:cNvPr>
          <p:cNvPicPr preferRelativeResize="0"/>
          <p:nvPr/>
        </p:nvPicPr>
        <p:blipFill>
          <a:blip r:embed="rId2">
            <a:alphaModFix/>
          </a:blip>
          <a:stretch>
            <a:fillRect/>
          </a:stretch>
        </p:blipFill>
        <p:spPr>
          <a:xfrm>
            <a:off x="7196200" y="328432"/>
            <a:ext cx="1319150" cy="356950"/>
          </a:xfrm>
          <a:prstGeom prst="rect">
            <a:avLst/>
          </a:prstGeom>
          <a:noFill/>
          <a:ln>
            <a:noFill/>
          </a:ln>
        </p:spPr>
      </p:pic>
      <p:pic>
        <p:nvPicPr>
          <p:cNvPr id="28" name="Picture 27">
            <a:extLst>
              <a:ext uri="{FF2B5EF4-FFF2-40B4-BE49-F238E27FC236}">
                <a16:creationId xmlns:a16="http://schemas.microsoft.com/office/drawing/2014/main" id="{109E684B-8BCE-8A4C-8058-07D4F0E24DB7}"/>
              </a:ext>
            </a:extLst>
          </p:cNvPr>
          <p:cNvPicPr>
            <a:picLocks noChangeAspect="1"/>
          </p:cNvPicPr>
          <p:nvPr/>
        </p:nvPicPr>
        <p:blipFill>
          <a:blip r:embed="rId3"/>
          <a:stretch>
            <a:fillRect/>
          </a:stretch>
        </p:blipFill>
        <p:spPr>
          <a:xfrm>
            <a:off x="286846" y="6385879"/>
            <a:ext cx="1224454" cy="370157"/>
          </a:xfrm>
          <a:prstGeom prst="rect">
            <a:avLst/>
          </a:prstGeom>
        </p:spPr>
      </p:pic>
      <p:sp>
        <p:nvSpPr>
          <p:cNvPr id="3" name="TextBox 2">
            <a:extLst>
              <a:ext uri="{FF2B5EF4-FFF2-40B4-BE49-F238E27FC236}">
                <a16:creationId xmlns:a16="http://schemas.microsoft.com/office/drawing/2014/main" id="{FD7A08F5-8C59-755E-89B9-C7DCFE17657E}"/>
              </a:ext>
            </a:extLst>
          </p:cNvPr>
          <p:cNvSpPr txBox="1"/>
          <p:nvPr/>
        </p:nvSpPr>
        <p:spPr>
          <a:xfrm>
            <a:off x="798376" y="964565"/>
            <a:ext cx="7250471" cy="1384995"/>
          </a:xfrm>
          <a:prstGeom prst="rect">
            <a:avLst/>
          </a:prstGeom>
          <a:noFill/>
        </p:spPr>
        <p:txBody>
          <a:bodyPr wrap="square">
            <a:spAutoFit/>
          </a:bodyPr>
          <a:lstStyle/>
          <a:p>
            <a:pPr marL="285750" indent="-285750" defTabSz="914400">
              <a:buClr>
                <a:srgbClr val="000000"/>
              </a:buClr>
              <a:buFont typeface="Wingdings" panose="05000000000000000000" pitchFamily="2" charset="2"/>
              <a:buChar char="q"/>
            </a:pPr>
            <a:r>
              <a:rPr lang="en-CA" sz="1400" kern="0" dirty="0">
                <a:latin typeface="Times New Roman" panose="02020603050405020304" pitchFamily="18" charset="0"/>
                <a:ea typeface="Catamaran Medium"/>
                <a:cs typeface="Times New Roman" panose="02020603050405020304" pitchFamily="18" charset="0"/>
                <a:sym typeface="Catamaran Medium"/>
              </a:rPr>
              <a:t>Each order had a manually labelled category which was an added advantage to check the categories quickly.</a:t>
            </a:r>
          </a:p>
          <a:p>
            <a:pPr marL="285750" indent="-285750" defTabSz="914400">
              <a:buClr>
                <a:srgbClr val="000000"/>
              </a:buClr>
              <a:buFont typeface="Wingdings" panose="05000000000000000000" pitchFamily="2" charset="2"/>
              <a:buChar char="q"/>
            </a:pPr>
            <a:endParaRPr lang="en-CA" sz="1400" kern="0" dirty="0">
              <a:latin typeface="Times New Roman" panose="02020603050405020304" pitchFamily="18" charset="0"/>
              <a:ea typeface="Catamaran Medium"/>
              <a:cs typeface="Times New Roman" panose="02020603050405020304" pitchFamily="18" charset="0"/>
              <a:sym typeface="Catamaran Medium"/>
            </a:endParaRPr>
          </a:p>
          <a:p>
            <a:pPr marL="285750" indent="-285750" defTabSz="914400">
              <a:buClr>
                <a:srgbClr val="000000"/>
              </a:buClr>
              <a:buFont typeface="Wingdings" panose="05000000000000000000" pitchFamily="2" charset="2"/>
              <a:buChar char="q"/>
            </a:pPr>
            <a:r>
              <a:rPr lang="en-CA" sz="1400" kern="0" dirty="0">
                <a:latin typeface="Times New Roman" panose="02020603050405020304" pitchFamily="18" charset="0"/>
                <a:ea typeface="Catamaran Medium"/>
                <a:cs typeface="Times New Roman" panose="02020603050405020304" pitchFamily="18" charset="0"/>
                <a:sym typeface="Catamaran Medium"/>
              </a:rPr>
              <a:t>We used that to check if we got the category types were correct or wrong for all the orders.</a:t>
            </a:r>
          </a:p>
          <a:p>
            <a:pPr marL="285750" indent="-285750" defTabSz="914400">
              <a:buClr>
                <a:srgbClr val="000000"/>
              </a:buClr>
              <a:buFont typeface="Wingdings" panose="05000000000000000000" pitchFamily="2" charset="2"/>
              <a:buChar char="q"/>
            </a:pPr>
            <a:endParaRPr lang="en-CA" sz="1400" kern="0" dirty="0">
              <a:latin typeface="Times New Roman" panose="02020603050405020304" pitchFamily="18" charset="0"/>
              <a:ea typeface="Catamaran Medium"/>
              <a:cs typeface="Times New Roman" panose="02020603050405020304" pitchFamily="18" charset="0"/>
              <a:sym typeface="Catamaran Medium"/>
            </a:endParaRPr>
          </a:p>
          <a:p>
            <a:pPr marL="285750" indent="-285750" defTabSz="914400">
              <a:buClr>
                <a:srgbClr val="000000"/>
              </a:buClr>
              <a:buFont typeface="Wingdings" panose="05000000000000000000" pitchFamily="2" charset="2"/>
              <a:buChar char="q"/>
            </a:pPr>
            <a:r>
              <a:rPr lang="en-CA" sz="1400" kern="0" dirty="0">
                <a:latin typeface="Times New Roman" panose="02020603050405020304" pitchFamily="18" charset="0"/>
                <a:ea typeface="Catamaran Medium"/>
                <a:cs typeface="Times New Roman" panose="02020603050405020304" pitchFamily="18" charset="0"/>
                <a:sym typeface="Catamaran Medium"/>
              </a:rPr>
              <a:t> Out of all ~400 orders, our model categorized 57% of categories correctly.</a:t>
            </a:r>
          </a:p>
        </p:txBody>
      </p:sp>
      <p:pic>
        <p:nvPicPr>
          <p:cNvPr id="4" name="Picture 3" descr="A group of icons with a black circle&#10;&#10;Description automatically generated">
            <a:extLst>
              <a:ext uri="{FF2B5EF4-FFF2-40B4-BE49-F238E27FC236}">
                <a16:creationId xmlns:a16="http://schemas.microsoft.com/office/drawing/2014/main" id="{D2CE0FB2-1006-E509-DA61-8FD16E0AE151}"/>
              </a:ext>
            </a:extLst>
          </p:cNvPr>
          <p:cNvPicPr>
            <a:picLocks noChangeAspect="1"/>
          </p:cNvPicPr>
          <p:nvPr/>
        </p:nvPicPr>
        <p:blipFill>
          <a:blip r:embed="rId4"/>
          <a:stretch>
            <a:fillRect/>
          </a:stretch>
        </p:blipFill>
        <p:spPr>
          <a:xfrm>
            <a:off x="1158874" y="2707449"/>
            <a:ext cx="6473825" cy="2262956"/>
          </a:xfrm>
          <a:prstGeom prst="rect">
            <a:avLst/>
          </a:prstGeom>
          <a:ln w="19050">
            <a:solidFill>
              <a:sysClr val="windowText" lastClr="000000"/>
            </a:solidFill>
          </a:ln>
        </p:spPr>
      </p:pic>
      <p:sp>
        <p:nvSpPr>
          <p:cNvPr id="6" name="TextBox 5">
            <a:extLst>
              <a:ext uri="{FF2B5EF4-FFF2-40B4-BE49-F238E27FC236}">
                <a16:creationId xmlns:a16="http://schemas.microsoft.com/office/drawing/2014/main" id="{93EB81C2-341A-6D15-4544-B2283F0872AF}"/>
              </a:ext>
            </a:extLst>
          </p:cNvPr>
          <p:cNvSpPr txBox="1"/>
          <p:nvPr/>
        </p:nvSpPr>
        <p:spPr>
          <a:xfrm>
            <a:off x="1855470" y="5192152"/>
            <a:ext cx="4810506" cy="400110"/>
          </a:xfrm>
          <a:prstGeom prst="rect">
            <a:avLst/>
          </a:prstGeom>
          <a:noFill/>
        </p:spPr>
        <p:txBody>
          <a:bodyPr wrap="square">
            <a:spAutoFit/>
          </a:bodyPr>
          <a:lstStyle/>
          <a:p>
            <a:pPr algn="just" defTabSz="914400">
              <a:buClr>
                <a:srgbClr val="000000"/>
              </a:buClr>
              <a:buFont typeface="Arial"/>
              <a:buNone/>
            </a:pPr>
            <a:r>
              <a:rPr lang="en-CA" sz="1000" kern="0" dirty="0">
                <a:solidFill>
                  <a:srgbClr val="373B44">
                    <a:lumMod val="50000"/>
                  </a:srgbClr>
                </a:solidFill>
                <a:latin typeface="Times New Roman" panose="02020603050405020304" pitchFamily="18" charset="0"/>
                <a:cs typeface="Times New Roman" panose="02020603050405020304" pitchFamily="18" charset="0"/>
                <a:sym typeface="Arial"/>
              </a:rPr>
              <a:t>The results of classifying all documents in the dataset are depicted. Each point on the graph corresponds to the label vectors of a specific classification category.</a:t>
            </a:r>
            <a:endParaRPr lang="en-US" sz="1000" kern="0" dirty="0">
              <a:solidFill>
                <a:srgbClr val="373B44">
                  <a:lumMod val="50000"/>
                </a:srgbClr>
              </a:solidFill>
              <a:latin typeface="Times New Roman" panose="02020603050405020304" pitchFamily="18" charset="0"/>
              <a:cs typeface="Times New Roman" panose="02020603050405020304" pitchFamily="18" charset="0"/>
              <a:sym typeface="Arial"/>
            </a:endParaRPr>
          </a:p>
        </p:txBody>
      </p:sp>
    </p:spTree>
    <p:extLst>
      <p:ext uri="{BB962C8B-B14F-4D97-AF65-F5344CB8AC3E}">
        <p14:creationId xmlns:p14="http://schemas.microsoft.com/office/powerpoint/2010/main" val="19062638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C888EA-9151-0F4E-A5EF-C7FF8E3E4E96}"/>
              </a:ext>
            </a:extLst>
          </p:cNvPr>
          <p:cNvSpPr>
            <a:spLocks noGrp="1"/>
          </p:cNvSpPr>
          <p:nvPr>
            <p:ph type="title"/>
          </p:nvPr>
        </p:nvSpPr>
        <p:spPr>
          <a:xfrm>
            <a:off x="628650" y="365127"/>
            <a:ext cx="7004050" cy="434973"/>
          </a:xfrm>
        </p:spPr>
        <p:txBody>
          <a:bodyPr>
            <a:normAutofit/>
          </a:bodyPr>
          <a:lstStyle/>
          <a:p>
            <a:r>
              <a:rPr lang="en-US" sz="2400" dirty="0">
                <a:latin typeface="Times New Roman" panose="02020603050405020304" pitchFamily="18" charset="0"/>
                <a:cs typeface="Times New Roman" panose="02020603050405020304" pitchFamily="18" charset="0"/>
              </a:rPr>
              <a:t>Policy Categorization with Word Net</a:t>
            </a:r>
          </a:p>
        </p:txBody>
      </p:sp>
      <p:sp>
        <p:nvSpPr>
          <p:cNvPr id="11" name="Content Placeholder 10">
            <a:extLst>
              <a:ext uri="{FF2B5EF4-FFF2-40B4-BE49-F238E27FC236}">
                <a16:creationId xmlns:a16="http://schemas.microsoft.com/office/drawing/2014/main" id="{1EB15047-11E3-B844-814D-FE5215C16534}"/>
              </a:ext>
            </a:extLst>
          </p:cNvPr>
          <p:cNvSpPr>
            <a:spLocks noGrp="1"/>
          </p:cNvSpPr>
          <p:nvPr>
            <p:ph idx="1"/>
          </p:nvPr>
        </p:nvSpPr>
        <p:spPr>
          <a:xfrm>
            <a:off x="628650" y="910777"/>
            <a:ext cx="7886700" cy="5223228"/>
          </a:xfrm>
        </p:spPr>
        <p:txBody>
          <a:bodyPr>
            <a:noAutofit/>
          </a:bodyPr>
          <a:lstStyle/>
          <a:p>
            <a:pPr>
              <a:buFont typeface="Wingdings" pitchFamily="2" charset="2"/>
              <a:buChar char="q"/>
            </a:pPr>
            <a:endParaRPr lang="en-CA" sz="1400" b="1" dirty="0">
              <a:solidFill>
                <a:srgbClr val="0070C0"/>
              </a:solidFill>
              <a:latin typeface="Times New Roman" panose="02020603050405020304" pitchFamily="18" charset="0"/>
              <a:ea typeface="Catamaran Medium"/>
              <a:cs typeface="Times New Roman" panose="02020603050405020304" pitchFamily="18" charset="0"/>
              <a:sym typeface="Catamaran Medium"/>
            </a:endParaRPr>
          </a:p>
          <a:p>
            <a:endParaRPr lang="en-US" sz="1400" dirty="0">
              <a:latin typeface="Times New Roman" panose="02020603050405020304" pitchFamily="18" charset="0"/>
              <a:cs typeface="Times New Roman" panose="02020603050405020304" pitchFamily="18" charset="0"/>
            </a:endParaRPr>
          </a:p>
        </p:txBody>
      </p:sp>
      <p:sp>
        <p:nvSpPr>
          <p:cNvPr id="26" name="Slide Number Placeholder 25">
            <a:extLst>
              <a:ext uri="{FF2B5EF4-FFF2-40B4-BE49-F238E27FC236}">
                <a16:creationId xmlns:a16="http://schemas.microsoft.com/office/drawing/2014/main" id="{431A12D3-86C3-9249-91C7-0F025D5915FC}"/>
              </a:ext>
            </a:extLst>
          </p:cNvPr>
          <p:cNvSpPr>
            <a:spLocks noGrp="1"/>
          </p:cNvSpPr>
          <p:nvPr>
            <p:ph type="sldNum" sz="quarter" idx="12"/>
          </p:nvPr>
        </p:nvSpPr>
        <p:spPr/>
        <p:txBody>
          <a:bodyPr/>
          <a:lstStyle/>
          <a:p>
            <a:fld id="{56042B90-D4AE-824D-9DC4-173413D8AEE9}" type="slidenum">
              <a:rPr lang="en-US" smtClean="0"/>
              <a:t>14</a:t>
            </a:fld>
            <a:endParaRPr lang="en-US"/>
          </a:p>
        </p:txBody>
      </p:sp>
      <p:pic>
        <p:nvPicPr>
          <p:cNvPr id="27" name="Google Shape;374;p22">
            <a:extLst>
              <a:ext uri="{FF2B5EF4-FFF2-40B4-BE49-F238E27FC236}">
                <a16:creationId xmlns:a16="http://schemas.microsoft.com/office/drawing/2014/main" id="{A2FE59EF-BF57-884A-80E3-70E422232203}"/>
              </a:ext>
            </a:extLst>
          </p:cNvPr>
          <p:cNvPicPr preferRelativeResize="0"/>
          <p:nvPr/>
        </p:nvPicPr>
        <p:blipFill>
          <a:blip r:embed="rId2">
            <a:alphaModFix/>
          </a:blip>
          <a:stretch>
            <a:fillRect/>
          </a:stretch>
        </p:blipFill>
        <p:spPr>
          <a:xfrm>
            <a:off x="7196200" y="328432"/>
            <a:ext cx="1319150" cy="356950"/>
          </a:xfrm>
          <a:prstGeom prst="rect">
            <a:avLst/>
          </a:prstGeom>
          <a:noFill/>
          <a:ln>
            <a:noFill/>
          </a:ln>
        </p:spPr>
      </p:pic>
      <p:pic>
        <p:nvPicPr>
          <p:cNvPr id="28" name="Picture 27">
            <a:extLst>
              <a:ext uri="{FF2B5EF4-FFF2-40B4-BE49-F238E27FC236}">
                <a16:creationId xmlns:a16="http://schemas.microsoft.com/office/drawing/2014/main" id="{109E684B-8BCE-8A4C-8058-07D4F0E24DB7}"/>
              </a:ext>
            </a:extLst>
          </p:cNvPr>
          <p:cNvPicPr>
            <a:picLocks noChangeAspect="1"/>
          </p:cNvPicPr>
          <p:nvPr/>
        </p:nvPicPr>
        <p:blipFill>
          <a:blip r:embed="rId3"/>
          <a:stretch>
            <a:fillRect/>
          </a:stretch>
        </p:blipFill>
        <p:spPr>
          <a:xfrm>
            <a:off x="286846" y="6385879"/>
            <a:ext cx="1224454" cy="370157"/>
          </a:xfrm>
          <a:prstGeom prst="rect">
            <a:avLst/>
          </a:prstGeom>
        </p:spPr>
      </p:pic>
      <p:sp>
        <p:nvSpPr>
          <p:cNvPr id="3" name="TextBox 2">
            <a:extLst>
              <a:ext uri="{FF2B5EF4-FFF2-40B4-BE49-F238E27FC236}">
                <a16:creationId xmlns:a16="http://schemas.microsoft.com/office/drawing/2014/main" id="{FD7A08F5-8C59-755E-89B9-C7DCFE17657E}"/>
              </a:ext>
            </a:extLst>
          </p:cNvPr>
          <p:cNvSpPr txBox="1"/>
          <p:nvPr/>
        </p:nvSpPr>
        <p:spPr>
          <a:xfrm>
            <a:off x="798376" y="964565"/>
            <a:ext cx="7250471" cy="1815882"/>
          </a:xfrm>
          <a:prstGeom prst="rect">
            <a:avLst/>
          </a:prstGeom>
          <a:noFill/>
        </p:spPr>
        <p:txBody>
          <a:bodyPr wrap="square">
            <a:spAutoFit/>
          </a:bodyPr>
          <a:lstStyle/>
          <a:p>
            <a:pPr marL="285750" indent="-285750" defTabSz="914400">
              <a:buClr>
                <a:srgbClr val="000000"/>
              </a:buClr>
              <a:buFont typeface="Wingdings" panose="05000000000000000000" pitchFamily="2" charset="2"/>
              <a:buChar char="q"/>
            </a:pPr>
            <a:r>
              <a:rPr lang="en-US" sz="1400" kern="0" dirty="0">
                <a:latin typeface="Times New Roman" panose="02020603050405020304" pitchFamily="18" charset="0"/>
                <a:ea typeface="Catamaran Medium"/>
                <a:cs typeface="Times New Roman" panose="02020603050405020304" pitchFamily="18" charset="0"/>
                <a:sym typeface="Catamaran Medium"/>
              </a:rPr>
              <a:t>Upon review, Word Net (77%) outperformed Lbl2Vec (57%) in accuracy and precision, categorizing more policies correctly and leaving fewer outliers. </a:t>
            </a:r>
          </a:p>
          <a:p>
            <a:pPr marL="285750" indent="-285750" defTabSz="914400">
              <a:buClr>
                <a:srgbClr val="000000"/>
              </a:buClr>
              <a:buFont typeface="Wingdings" panose="05000000000000000000" pitchFamily="2" charset="2"/>
              <a:buChar char="q"/>
            </a:pPr>
            <a:endParaRPr lang="en-US" sz="1400" kern="0" dirty="0">
              <a:latin typeface="Times New Roman" panose="02020603050405020304" pitchFamily="18" charset="0"/>
              <a:ea typeface="Catamaran Medium"/>
              <a:cs typeface="Times New Roman" panose="02020603050405020304" pitchFamily="18" charset="0"/>
              <a:sym typeface="Catamaran Medium"/>
            </a:endParaRPr>
          </a:p>
          <a:p>
            <a:pPr marL="285750" indent="-285750" defTabSz="914400">
              <a:buClr>
                <a:srgbClr val="000000"/>
              </a:buClr>
              <a:buFont typeface="Wingdings" panose="05000000000000000000" pitchFamily="2" charset="2"/>
              <a:buChar char="q"/>
            </a:pPr>
            <a:r>
              <a:rPr lang="en-US" sz="1400" kern="0" dirty="0">
                <a:latin typeface="Times New Roman" panose="02020603050405020304" pitchFamily="18" charset="0"/>
                <a:ea typeface="Catamaran Medium"/>
                <a:cs typeface="Times New Roman" panose="02020603050405020304" pitchFamily="18" charset="0"/>
                <a:sym typeface="Catamaran Medium"/>
              </a:rPr>
              <a:t>While Lbl2Vec has the advantage of quick category checks due to manual labels, the higher precision of Word Net suggests it is a more effective tool for our needs. </a:t>
            </a:r>
          </a:p>
          <a:p>
            <a:pPr marL="285750" indent="-285750" defTabSz="914400">
              <a:buClr>
                <a:srgbClr val="000000"/>
              </a:buClr>
              <a:buFont typeface="Wingdings" panose="05000000000000000000" pitchFamily="2" charset="2"/>
              <a:buChar char="q"/>
            </a:pPr>
            <a:endParaRPr lang="en-US" sz="1400" kern="0" dirty="0">
              <a:latin typeface="Times New Roman" panose="02020603050405020304" pitchFamily="18" charset="0"/>
              <a:ea typeface="Catamaran Medium"/>
              <a:cs typeface="Times New Roman" panose="02020603050405020304" pitchFamily="18" charset="0"/>
              <a:sym typeface="Catamaran Medium"/>
            </a:endParaRPr>
          </a:p>
          <a:p>
            <a:pPr marL="285750" indent="-285750" defTabSz="914400">
              <a:buClr>
                <a:srgbClr val="000000"/>
              </a:buClr>
              <a:buFont typeface="Wingdings" panose="05000000000000000000" pitchFamily="2" charset="2"/>
              <a:buChar char="q"/>
            </a:pPr>
            <a:r>
              <a:rPr lang="en-US" sz="1400" kern="0" dirty="0">
                <a:latin typeface="Times New Roman" panose="02020603050405020304" pitchFamily="18" charset="0"/>
                <a:ea typeface="Catamaran Medium"/>
                <a:cs typeface="Times New Roman" panose="02020603050405020304" pitchFamily="18" charset="0"/>
                <a:sym typeface="Catamaran Medium"/>
              </a:rPr>
              <a:t>Decision to adopt </a:t>
            </a:r>
            <a:r>
              <a:rPr lang="en-US" sz="1400" b="1" kern="0" dirty="0">
                <a:latin typeface="Times New Roman" panose="02020603050405020304" pitchFamily="18" charset="0"/>
                <a:ea typeface="Catamaran Medium"/>
                <a:cs typeface="Times New Roman" panose="02020603050405020304" pitchFamily="18" charset="0"/>
                <a:sym typeface="Catamaran Medium"/>
              </a:rPr>
              <a:t>Word Net </a:t>
            </a:r>
            <a:r>
              <a:rPr lang="en-US" sz="1400" kern="0" dirty="0">
                <a:latin typeface="Times New Roman" panose="02020603050405020304" pitchFamily="18" charset="0"/>
                <a:ea typeface="Catamaran Medium"/>
                <a:cs typeface="Times New Roman" panose="02020603050405020304" pitchFamily="18" charset="0"/>
                <a:sym typeface="Catamaran Medium"/>
              </a:rPr>
              <a:t>for policy categorization.</a:t>
            </a:r>
          </a:p>
          <a:p>
            <a:pPr marL="285750" indent="-285750" defTabSz="914400">
              <a:buClr>
                <a:srgbClr val="000000"/>
              </a:buClr>
              <a:buFont typeface="Wingdings" panose="05000000000000000000" pitchFamily="2" charset="2"/>
              <a:buChar char="q"/>
            </a:pPr>
            <a:endParaRPr lang="en-CA" sz="1400" kern="0" dirty="0">
              <a:latin typeface="Times New Roman" panose="02020603050405020304" pitchFamily="18" charset="0"/>
              <a:ea typeface="Catamaran Medium"/>
              <a:cs typeface="Times New Roman" panose="02020603050405020304" pitchFamily="18" charset="0"/>
              <a:sym typeface="Catamaran Medium"/>
            </a:endParaRPr>
          </a:p>
        </p:txBody>
      </p:sp>
      <p:pic>
        <p:nvPicPr>
          <p:cNvPr id="5" name="Picture 4" descr="A screenshot of a computer&#10;&#10;Description automatically generated">
            <a:extLst>
              <a:ext uri="{FF2B5EF4-FFF2-40B4-BE49-F238E27FC236}">
                <a16:creationId xmlns:a16="http://schemas.microsoft.com/office/drawing/2014/main" id="{826F29FC-D160-C57A-1147-CE112BE55A32}"/>
              </a:ext>
            </a:extLst>
          </p:cNvPr>
          <p:cNvPicPr>
            <a:picLocks noChangeAspect="1"/>
          </p:cNvPicPr>
          <p:nvPr/>
        </p:nvPicPr>
        <p:blipFill>
          <a:blip r:embed="rId4"/>
          <a:stretch>
            <a:fillRect/>
          </a:stretch>
        </p:blipFill>
        <p:spPr>
          <a:xfrm>
            <a:off x="767721" y="2688771"/>
            <a:ext cx="7481561" cy="3411464"/>
          </a:xfrm>
          <a:prstGeom prst="rect">
            <a:avLst/>
          </a:prstGeom>
          <a:ln w="19050">
            <a:solidFill>
              <a:sysClr val="windowText" lastClr="000000"/>
            </a:solidFill>
          </a:ln>
        </p:spPr>
      </p:pic>
    </p:spTree>
    <p:extLst>
      <p:ext uri="{BB962C8B-B14F-4D97-AF65-F5344CB8AC3E}">
        <p14:creationId xmlns:p14="http://schemas.microsoft.com/office/powerpoint/2010/main" val="25322321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E62B55-BE0F-A145-9B79-D2A16D013C2C}"/>
              </a:ext>
            </a:extLst>
          </p:cNvPr>
          <p:cNvSpPr>
            <a:spLocks noGrp="1"/>
          </p:cNvSpPr>
          <p:nvPr>
            <p:ph idx="1"/>
          </p:nvPr>
        </p:nvSpPr>
        <p:spPr>
          <a:xfrm>
            <a:off x="4959276" y="1094992"/>
            <a:ext cx="3556074" cy="4810955"/>
          </a:xfrm>
        </p:spPr>
        <p:txBody>
          <a:bodyPr>
            <a:normAutofit/>
          </a:bodyPr>
          <a:lstStyle/>
          <a:p>
            <a:pPr algn="just">
              <a:buFont typeface="Wingdings" panose="05000000000000000000" pitchFamily="2" charset="2"/>
              <a:buChar char="q"/>
            </a:pPr>
            <a:r>
              <a:rPr lang="en-CA" sz="1400" dirty="0">
                <a:latin typeface="Times New Roman" panose="02020603050405020304" pitchFamily="18" charset="0"/>
                <a:cs typeface="Times New Roman" panose="02020603050405020304" pitchFamily="18" charset="0"/>
              </a:rPr>
              <a:t>Second, for the geographical categorization of these policies, the Google API was used. This step involved extracting street addresses from the PDFs and then classifying them into various neighborhoods within the City of Portland.</a:t>
            </a:r>
          </a:p>
          <a:p>
            <a:pPr algn="just">
              <a:buFont typeface="Wingdings" panose="05000000000000000000" pitchFamily="2" charset="2"/>
              <a:buChar char="q"/>
            </a:pPr>
            <a:r>
              <a:rPr lang="en-CA" sz="1400" dirty="0">
                <a:latin typeface="Times New Roman" panose="02020603050405020304" pitchFamily="18" charset="0"/>
                <a:cs typeface="Times New Roman" panose="02020603050405020304" pitchFamily="18" charset="0"/>
              </a:rPr>
              <a:t> This geographical classification helped in understanding the spatial distribution of the policies. For those policies where specific street addresses were not available or explicitly mentioned, they were broadly classified under the 'City of Portland’. </a:t>
            </a:r>
          </a:p>
          <a:p>
            <a:pPr algn="just">
              <a:buFont typeface="Wingdings" panose="05000000000000000000" pitchFamily="2" charset="2"/>
              <a:buChar char="q"/>
            </a:pPr>
            <a:r>
              <a:rPr lang="en-CA" sz="1400" dirty="0">
                <a:latin typeface="Times New Roman" panose="02020603050405020304" pitchFamily="18" charset="0"/>
                <a:cs typeface="Times New Roman" panose="02020603050405020304" pitchFamily="18" charset="0"/>
              </a:rPr>
              <a:t>This classification scheme ensured that all policies were categorized, maintaining a comprehensive overview, both in terms of policy type and geographical relevance to different parts of Portland.</a:t>
            </a:r>
            <a:endParaRPr lang="en-US" sz="1400"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83002C53-8F2C-4C4E-8E68-AAEAE0C88AF1}"/>
              </a:ext>
            </a:extLst>
          </p:cNvPr>
          <p:cNvSpPr>
            <a:spLocks noGrp="1"/>
          </p:cNvSpPr>
          <p:nvPr>
            <p:ph type="sldNum" sz="quarter" idx="12"/>
          </p:nvPr>
        </p:nvSpPr>
        <p:spPr/>
        <p:txBody>
          <a:bodyPr/>
          <a:lstStyle/>
          <a:p>
            <a:fld id="{56042B90-D4AE-824D-9DC4-173413D8AEE9}" type="slidenum">
              <a:rPr lang="en-US" sz="1400" smtClean="0">
                <a:latin typeface="Times New Roman" panose="02020603050405020304" pitchFamily="18" charset="0"/>
                <a:cs typeface="Times New Roman" panose="02020603050405020304" pitchFamily="18" charset="0"/>
              </a:rPr>
              <a:t>15</a:t>
            </a:fld>
            <a:endParaRPr lang="en-US" sz="1400" dirty="0">
              <a:latin typeface="Times New Roman" panose="02020603050405020304" pitchFamily="18" charset="0"/>
              <a:cs typeface="Times New Roman" panose="02020603050405020304" pitchFamily="18" charset="0"/>
            </a:endParaRPr>
          </a:p>
        </p:txBody>
      </p:sp>
      <p:sp>
        <p:nvSpPr>
          <p:cNvPr id="5" name="Title 1">
            <a:extLst>
              <a:ext uri="{FF2B5EF4-FFF2-40B4-BE49-F238E27FC236}">
                <a16:creationId xmlns:a16="http://schemas.microsoft.com/office/drawing/2014/main" id="{2C1D95F3-514D-BD48-86DB-97076C920251}"/>
              </a:ext>
            </a:extLst>
          </p:cNvPr>
          <p:cNvSpPr>
            <a:spLocks noGrp="1"/>
          </p:cNvSpPr>
          <p:nvPr>
            <p:ph type="title"/>
          </p:nvPr>
        </p:nvSpPr>
        <p:spPr>
          <a:xfrm>
            <a:off x="628650" y="365127"/>
            <a:ext cx="5600028" cy="549274"/>
          </a:xfrm>
        </p:spPr>
        <p:txBody>
          <a:bodyPr>
            <a:normAutofit/>
          </a:bodyPr>
          <a:lstStyle/>
          <a:p>
            <a:r>
              <a:rPr lang="en-US" sz="2400" dirty="0">
                <a:latin typeface="Times New Roman" panose="02020603050405020304" pitchFamily="18" charset="0"/>
                <a:cs typeface="Times New Roman" panose="02020603050405020304" pitchFamily="18" charset="0"/>
              </a:rPr>
              <a:t>Methodology 2</a:t>
            </a:r>
          </a:p>
        </p:txBody>
      </p:sp>
      <p:pic>
        <p:nvPicPr>
          <p:cNvPr id="6" name="Google Shape;374;p22">
            <a:extLst>
              <a:ext uri="{FF2B5EF4-FFF2-40B4-BE49-F238E27FC236}">
                <a16:creationId xmlns:a16="http://schemas.microsoft.com/office/drawing/2014/main" id="{B11ADBBA-3394-944A-8132-1E6670AD939A}"/>
              </a:ext>
            </a:extLst>
          </p:cNvPr>
          <p:cNvPicPr preferRelativeResize="0"/>
          <p:nvPr/>
        </p:nvPicPr>
        <p:blipFill>
          <a:blip r:embed="rId2">
            <a:alphaModFix/>
          </a:blip>
          <a:stretch>
            <a:fillRect/>
          </a:stretch>
        </p:blipFill>
        <p:spPr>
          <a:xfrm>
            <a:off x="7196200" y="328432"/>
            <a:ext cx="1319150" cy="356950"/>
          </a:xfrm>
          <a:prstGeom prst="rect">
            <a:avLst/>
          </a:prstGeom>
          <a:noFill/>
          <a:ln>
            <a:noFill/>
          </a:ln>
        </p:spPr>
      </p:pic>
      <p:pic>
        <p:nvPicPr>
          <p:cNvPr id="7" name="Picture 6">
            <a:extLst>
              <a:ext uri="{FF2B5EF4-FFF2-40B4-BE49-F238E27FC236}">
                <a16:creationId xmlns:a16="http://schemas.microsoft.com/office/drawing/2014/main" id="{0AE8F92A-67F9-D040-990A-D8EE6A38C57D}"/>
              </a:ext>
            </a:extLst>
          </p:cNvPr>
          <p:cNvPicPr>
            <a:picLocks noChangeAspect="1"/>
          </p:cNvPicPr>
          <p:nvPr/>
        </p:nvPicPr>
        <p:blipFill>
          <a:blip r:embed="rId3"/>
          <a:stretch>
            <a:fillRect/>
          </a:stretch>
        </p:blipFill>
        <p:spPr>
          <a:xfrm>
            <a:off x="286846" y="6385879"/>
            <a:ext cx="1224454" cy="370157"/>
          </a:xfrm>
          <a:prstGeom prst="rect">
            <a:avLst/>
          </a:prstGeom>
        </p:spPr>
      </p:pic>
      <p:pic>
        <p:nvPicPr>
          <p:cNvPr id="1028" name="Picture 4" descr="Portland Me Location - vrogue.co">
            <a:extLst>
              <a:ext uri="{FF2B5EF4-FFF2-40B4-BE49-F238E27FC236}">
                <a16:creationId xmlns:a16="http://schemas.microsoft.com/office/drawing/2014/main" id="{61A69874-D807-3F44-AF18-7919E47AE50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8650" y="1094993"/>
            <a:ext cx="4104716" cy="46412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84735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1628D22-991C-2544-81CC-F398164529D4}"/>
              </a:ext>
            </a:extLst>
          </p:cNvPr>
          <p:cNvSpPr>
            <a:spLocks noGrp="1"/>
          </p:cNvSpPr>
          <p:nvPr>
            <p:ph idx="1"/>
          </p:nvPr>
        </p:nvSpPr>
        <p:spPr>
          <a:xfrm>
            <a:off x="628650" y="965013"/>
            <a:ext cx="7886700" cy="5527860"/>
          </a:xfrm>
        </p:spPr>
        <p:txBody>
          <a:bodyPr>
            <a:normAutofit/>
          </a:bodyPr>
          <a:lstStyle/>
          <a:p>
            <a:pPr marL="0" indent="0">
              <a:buNone/>
            </a:pPr>
            <a:endParaRPr lang="en-CA" sz="1600" dirty="0">
              <a:latin typeface="Times New Roman" panose="02020603050405020304" pitchFamily="18" charset="0"/>
              <a:cs typeface="Times New Roman" panose="02020603050405020304" pitchFamily="18" charset="0"/>
            </a:endParaRPr>
          </a:p>
          <a:p>
            <a:pPr>
              <a:lnSpc>
                <a:spcPct val="120000"/>
              </a:lnSpc>
              <a:buFont typeface="Wingdings" panose="05000000000000000000" pitchFamily="2" charset="2"/>
              <a:buChar char="q"/>
            </a:pPr>
            <a:r>
              <a:rPr lang="en-US" sz="1600" dirty="0">
                <a:latin typeface="Times New Roman" panose="02020603050405020304" pitchFamily="18" charset="0"/>
                <a:cs typeface="Times New Roman" panose="02020603050405020304" pitchFamily="18" charset="0"/>
              </a:rPr>
              <a:t>The model aims to predict the policy category based on two key predictor variables: the 'Issue Category' and the 'Address'. In this context, the 'Policy Category' is the target variable. </a:t>
            </a:r>
          </a:p>
          <a:p>
            <a:pPr>
              <a:lnSpc>
                <a:spcPct val="120000"/>
              </a:lnSpc>
              <a:buFont typeface="Wingdings" panose="05000000000000000000" pitchFamily="2" charset="2"/>
              <a:buChar char="q"/>
            </a:pPr>
            <a:r>
              <a:rPr lang="en-US" sz="1600" dirty="0">
                <a:latin typeface="Times New Roman" panose="02020603050405020304" pitchFamily="18" charset="0"/>
                <a:cs typeface="Times New Roman" panose="02020603050405020304" pitchFamily="18" charset="0"/>
              </a:rPr>
              <a:t>The relationship can be succinctly described by the formula:</a:t>
            </a:r>
          </a:p>
          <a:p>
            <a:pPr marL="0" indent="0">
              <a:buNone/>
            </a:pPr>
            <a:r>
              <a:rPr lang="en-CA" sz="3500" b="0" i="1" dirty="0">
                <a:effectLst/>
                <a:latin typeface="Times New Roman" panose="02020603050405020304" pitchFamily="18" charset="0"/>
                <a:cs typeface="Times New Roman" panose="02020603050405020304" pitchFamily="18" charset="0"/>
              </a:rPr>
              <a:t>               P</a:t>
            </a:r>
            <a:r>
              <a:rPr lang="en-CA" sz="3500" b="0" i="0" dirty="0">
                <a:effectLst/>
                <a:latin typeface="Times New Roman" panose="02020603050405020304" pitchFamily="18" charset="0"/>
                <a:cs typeface="Times New Roman" panose="02020603050405020304" pitchFamily="18" charset="0"/>
              </a:rPr>
              <a:t>=F(</a:t>
            </a:r>
            <a:r>
              <a:rPr lang="en-CA" sz="3500" b="0" i="1" dirty="0">
                <a:effectLst/>
                <a:latin typeface="Times New Roman" panose="02020603050405020304" pitchFamily="18" charset="0"/>
                <a:cs typeface="Times New Roman" panose="02020603050405020304" pitchFamily="18" charset="0"/>
              </a:rPr>
              <a:t>I</a:t>
            </a:r>
            <a:r>
              <a:rPr lang="en-CA" sz="3500" b="0" i="0" dirty="0">
                <a:effectLst/>
                <a:latin typeface="Times New Roman" panose="02020603050405020304" pitchFamily="18" charset="0"/>
                <a:cs typeface="Times New Roman" panose="02020603050405020304" pitchFamily="18" charset="0"/>
              </a:rPr>
              <a:t>,</a:t>
            </a:r>
            <a:r>
              <a:rPr lang="en-CA" sz="3500" b="0" i="1" dirty="0">
                <a:effectLst/>
                <a:latin typeface="Times New Roman" panose="02020603050405020304" pitchFamily="18" charset="0"/>
                <a:cs typeface="Times New Roman" panose="02020603050405020304" pitchFamily="18" charset="0"/>
              </a:rPr>
              <a:t>A</a:t>
            </a:r>
            <a:r>
              <a:rPr lang="en-CA" sz="3500" b="0" i="0" dirty="0">
                <a:effectLst/>
                <a:latin typeface="Times New Roman" panose="02020603050405020304" pitchFamily="18" charset="0"/>
                <a:cs typeface="Times New Roman" panose="02020603050405020304" pitchFamily="18" charset="0"/>
              </a:rPr>
              <a:t>)</a:t>
            </a:r>
          </a:p>
          <a:p>
            <a:pPr marL="0" indent="0">
              <a:buNone/>
            </a:pPr>
            <a:endParaRPr lang="en-CA" sz="3500" b="0" i="0" dirty="0">
              <a:effectLst/>
              <a:latin typeface="Times New Roman" panose="02020603050405020304" pitchFamily="18" charset="0"/>
              <a:cs typeface="Times New Roman" panose="02020603050405020304" pitchFamily="18" charset="0"/>
            </a:endParaRPr>
          </a:p>
          <a:p>
            <a:pPr algn="just">
              <a:lnSpc>
                <a:spcPct val="120000"/>
              </a:lnSpc>
              <a:buFont typeface="Wingdings" pitchFamily="2" charset="2"/>
              <a:buChar char="q"/>
            </a:pPr>
            <a:r>
              <a:rPr lang="en-US" sz="1600" b="0" i="0" dirty="0">
                <a:effectLst/>
                <a:latin typeface="Times New Roman" panose="02020603050405020304" pitchFamily="18" charset="0"/>
                <a:cs typeface="Times New Roman" panose="02020603050405020304" pitchFamily="18" charset="0"/>
              </a:rPr>
              <a:t>Here, F represents the mathematical function that combines the Issue Category (</a:t>
            </a:r>
            <a:r>
              <a:rPr lang="en-US" sz="1600" b="0" i="1" dirty="0">
                <a:effectLst/>
                <a:latin typeface="Times New Roman" panose="02020603050405020304" pitchFamily="18" charset="0"/>
                <a:cs typeface="Times New Roman" panose="02020603050405020304" pitchFamily="18" charset="0"/>
              </a:rPr>
              <a:t>I</a:t>
            </a:r>
            <a:r>
              <a:rPr lang="en-US" sz="1600" b="0" i="0" dirty="0">
                <a:effectLst/>
                <a:latin typeface="Times New Roman" panose="02020603050405020304" pitchFamily="18" charset="0"/>
                <a:cs typeface="Times New Roman" panose="02020603050405020304" pitchFamily="18" charset="0"/>
              </a:rPr>
              <a:t>) and Geographical Address (</a:t>
            </a:r>
            <a:r>
              <a:rPr lang="en-US" sz="1600" b="0" i="1" dirty="0">
                <a:effectLst/>
                <a:latin typeface="Times New Roman" panose="02020603050405020304" pitchFamily="18" charset="0"/>
                <a:cs typeface="Times New Roman" panose="02020603050405020304" pitchFamily="18" charset="0"/>
              </a:rPr>
              <a:t>A</a:t>
            </a:r>
            <a:r>
              <a:rPr lang="en-US" sz="1600" b="0" i="0" dirty="0">
                <a:effectLst/>
                <a:latin typeface="Times New Roman" panose="02020603050405020304" pitchFamily="18" charset="0"/>
                <a:cs typeface="Times New Roman" panose="02020603050405020304" pitchFamily="18" charset="0"/>
              </a:rPr>
              <a:t>) to predict the Policy Description Category (</a:t>
            </a:r>
            <a:r>
              <a:rPr lang="en-US" sz="1600" b="0" i="1" dirty="0">
                <a:effectLst/>
                <a:latin typeface="Times New Roman" panose="02020603050405020304" pitchFamily="18" charset="0"/>
                <a:cs typeface="Times New Roman" panose="02020603050405020304" pitchFamily="18" charset="0"/>
              </a:rPr>
              <a:t>P</a:t>
            </a:r>
            <a:r>
              <a:rPr lang="en-US" sz="1600" b="0" i="0" dirty="0">
                <a:effectLst/>
                <a:latin typeface="Times New Roman" panose="02020603050405020304" pitchFamily="18" charset="0"/>
                <a:cs typeface="Times New Roman" panose="02020603050405020304" pitchFamily="18" charset="0"/>
              </a:rPr>
              <a:t>). This equation captures the essence of our predictive framework, highlighting the synergy between the issue's nature and its geographical context in determining policy outcomes.</a:t>
            </a:r>
            <a:endParaRPr lang="en-CA" sz="1600" dirty="0">
              <a:latin typeface="Times New Roman" panose="02020603050405020304" pitchFamily="18" charset="0"/>
              <a:cs typeface="Times New Roman" panose="02020603050405020304" pitchFamily="18" charset="0"/>
            </a:endParaRPr>
          </a:p>
          <a:p>
            <a:pPr marL="0" indent="0">
              <a:buNone/>
            </a:pPr>
            <a:endParaRPr lang="en-CA" sz="2000" dirty="0">
              <a:latin typeface="Times New Roman" panose="02020603050405020304" pitchFamily="18" charset="0"/>
              <a:cs typeface="Times New Roman" panose="02020603050405020304" pitchFamily="18" charset="0"/>
            </a:endParaRPr>
          </a:p>
          <a:p>
            <a:pPr marL="0" indent="0">
              <a:buNone/>
            </a:pPr>
            <a:endParaRPr lang="en-CA" sz="2000" dirty="0">
              <a:latin typeface="Times New Roman" panose="02020603050405020304" pitchFamily="18" charset="0"/>
              <a:cs typeface="Times New Roman" panose="02020603050405020304" pitchFamily="18" charset="0"/>
            </a:endParaRPr>
          </a:p>
          <a:p>
            <a:pPr>
              <a:buFont typeface="Wingdings" pitchFamily="2" charset="2"/>
              <a:buChar char="q"/>
            </a:pPr>
            <a:endParaRPr lang="en-CA" sz="2000" dirty="0">
              <a:latin typeface="Times New Roman" panose="02020603050405020304" pitchFamily="18" charset="0"/>
              <a:cs typeface="Times New Roman" panose="02020603050405020304" pitchFamily="18" charset="0"/>
            </a:endParaRPr>
          </a:p>
          <a:p>
            <a:pPr>
              <a:buFont typeface="Wingdings" pitchFamily="2" charset="2"/>
              <a:buChar char="q"/>
            </a:pPr>
            <a:endParaRPr lang="en-CA" sz="2000" dirty="0">
              <a:latin typeface="Times New Roman" panose="02020603050405020304" pitchFamily="18" charset="0"/>
              <a:cs typeface="Times New Roman" panose="02020603050405020304" pitchFamily="18" charset="0"/>
            </a:endParaRPr>
          </a:p>
          <a:p>
            <a:pPr>
              <a:buFont typeface="Wingdings" pitchFamily="2" charset="2"/>
              <a:buChar char="q"/>
            </a:pPr>
            <a:endParaRPr lang="en-CA" sz="2000" dirty="0">
              <a:latin typeface="Times New Roman" panose="02020603050405020304" pitchFamily="18" charset="0"/>
              <a:cs typeface="Times New Roman" panose="02020603050405020304" pitchFamily="18" charset="0"/>
            </a:endParaRPr>
          </a:p>
          <a:p>
            <a:endParaRPr lang="en-US" dirty="0"/>
          </a:p>
        </p:txBody>
      </p:sp>
      <p:sp>
        <p:nvSpPr>
          <p:cNvPr id="4" name="Slide Number Placeholder 3">
            <a:extLst>
              <a:ext uri="{FF2B5EF4-FFF2-40B4-BE49-F238E27FC236}">
                <a16:creationId xmlns:a16="http://schemas.microsoft.com/office/drawing/2014/main" id="{AA2A30E9-2481-0445-9FAD-33F40F57EEEE}"/>
              </a:ext>
            </a:extLst>
          </p:cNvPr>
          <p:cNvSpPr>
            <a:spLocks noGrp="1"/>
          </p:cNvSpPr>
          <p:nvPr>
            <p:ph type="sldNum" sz="quarter" idx="12"/>
          </p:nvPr>
        </p:nvSpPr>
        <p:spPr/>
        <p:txBody>
          <a:bodyPr/>
          <a:lstStyle/>
          <a:p>
            <a:fld id="{56042B90-D4AE-824D-9DC4-173413D8AEE9}" type="slidenum">
              <a:rPr lang="en-US" smtClean="0"/>
              <a:t>16</a:t>
            </a:fld>
            <a:endParaRPr lang="en-US"/>
          </a:p>
        </p:txBody>
      </p:sp>
      <p:pic>
        <p:nvPicPr>
          <p:cNvPr id="5" name="Google Shape;374;p22">
            <a:extLst>
              <a:ext uri="{FF2B5EF4-FFF2-40B4-BE49-F238E27FC236}">
                <a16:creationId xmlns:a16="http://schemas.microsoft.com/office/drawing/2014/main" id="{6866A3CE-E9F0-BD41-B9ED-7B2C13D8A855}"/>
              </a:ext>
            </a:extLst>
          </p:cNvPr>
          <p:cNvPicPr preferRelativeResize="0"/>
          <p:nvPr/>
        </p:nvPicPr>
        <p:blipFill>
          <a:blip r:embed="rId2">
            <a:alphaModFix/>
          </a:blip>
          <a:stretch>
            <a:fillRect/>
          </a:stretch>
        </p:blipFill>
        <p:spPr>
          <a:xfrm>
            <a:off x="7196200" y="328432"/>
            <a:ext cx="1319150" cy="356950"/>
          </a:xfrm>
          <a:prstGeom prst="rect">
            <a:avLst/>
          </a:prstGeom>
          <a:noFill/>
          <a:ln>
            <a:noFill/>
          </a:ln>
        </p:spPr>
      </p:pic>
      <p:pic>
        <p:nvPicPr>
          <p:cNvPr id="6" name="Picture 5">
            <a:extLst>
              <a:ext uri="{FF2B5EF4-FFF2-40B4-BE49-F238E27FC236}">
                <a16:creationId xmlns:a16="http://schemas.microsoft.com/office/drawing/2014/main" id="{0E2FC24C-24FF-E04F-BC49-0A231396108D}"/>
              </a:ext>
            </a:extLst>
          </p:cNvPr>
          <p:cNvPicPr>
            <a:picLocks noChangeAspect="1"/>
          </p:cNvPicPr>
          <p:nvPr/>
        </p:nvPicPr>
        <p:blipFill>
          <a:blip r:embed="rId3"/>
          <a:stretch>
            <a:fillRect/>
          </a:stretch>
        </p:blipFill>
        <p:spPr>
          <a:xfrm>
            <a:off x="286846" y="6385879"/>
            <a:ext cx="1224454" cy="370157"/>
          </a:xfrm>
          <a:prstGeom prst="rect">
            <a:avLst/>
          </a:prstGeom>
        </p:spPr>
      </p:pic>
      <p:sp>
        <p:nvSpPr>
          <p:cNvPr id="7" name="Title 1">
            <a:extLst>
              <a:ext uri="{FF2B5EF4-FFF2-40B4-BE49-F238E27FC236}">
                <a16:creationId xmlns:a16="http://schemas.microsoft.com/office/drawing/2014/main" id="{44D313B1-B3B8-DF4F-94AE-7958FFA8B800}"/>
              </a:ext>
            </a:extLst>
          </p:cNvPr>
          <p:cNvSpPr>
            <a:spLocks noGrp="1"/>
          </p:cNvSpPr>
          <p:nvPr>
            <p:ph type="title"/>
          </p:nvPr>
        </p:nvSpPr>
        <p:spPr>
          <a:xfrm>
            <a:off x="628650" y="365127"/>
            <a:ext cx="5911999" cy="473970"/>
          </a:xfrm>
        </p:spPr>
        <p:txBody>
          <a:bodyPr>
            <a:normAutofit/>
          </a:bodyPr>
          <a:lstStyle/>
          <a:p>
            <a:r>
              <a:rPr lang="en-US" sz="2400" dirty="0">
                <a:latin typeface="Times New Roman" panose="02020603050405020304" pitchFamily="18" charset="0"/>
                <a:cs typeface="Times New Roman" panose="02020603050405020304" pitchFamily="18" charset="0"/>
              </a:rPr>
              <a:t>Modeling, Results and Findings</a:t>
            </a:r>
          </a:p>
        </p:txBody>
      </p:sp>
    </p:spTree>
    <p:extLst>
      <p:ext uri="{BB962C8B-B14F-4D97-AF65-F5344CB8AC3E}">
        <p14:creationId xmlns:p14="http://schemas.microsoft.com/office/powerpoint/2010/main" val="42601500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1628D22-991C-2544-81CC-F398164529D4}"/>
              </a:ext>
            </a:extLst>
          </p:cNvPr>
          <p:cNvSpPr>
            <a:spLocks noGrp="1"/>
          </p:cNvSpPr>
          <p:nvPr>
            <p:ph idx="1"/>
          </p:nvPr>
        </p:nvSpPr>
        <p:spPr>
          <a:xfrm>
            <a:off x="628650" y="965013"/>
            <a:ext cx="7886700" cy="5527860"/>
          </a:xfrm>
        </p:spPr>
        <p:txBody>
          <a:bodyPr>
            <a:normAutofit fontScale="92500" lnSpcReduction="20000"/>
          </a:bodyPr>
          <a:lstStyle/>
          <a:p>
            <a:pPr marL="0" indent="0">
              <a:lnSpc>
                <a:spcPct val="120000"/>
              </a:lnSpc>
              <a:buNone/>
            </a:pPr>
            <a:r>
              <a:rPr lang="en-CA" sz="1700" dirty="0">
                <a:latin typeface="Times New Roman" panose="02020603050405020304" pitchFamily="18" charset="0"/>
                <a:cs typeface="Times New Roman" panose="02020603050405020304" pitchFamily="18" charset="0"/>
              </a:rPr>
              <a:t>Three machine learning algorithms were utilized: Naive Bayes, SVM (Support Vector Machine), and Random Forest Classifier.</a:t>
            </a:r>
          </a:p>
          <a:p>
            <a:pPr marL="0" indent="0">
              <a:buNone/>
            </a:pPr>
            <a:endParaRPr lang="en-CA" sz="1600" b="1" dirty="0">
              <a:latin typeface="Times New Roman" panose="02020603050405020304" pitchFamily="18" charset="0"/>
              <a:cs typeface="Times New Roman" panose="02020603050405020304" pitchFamily="18" charset="0"/>
            </a:endParaRPr>
          </a:p>
          <a:p>
            <a:pPr>
              <a:buFont typeface="Wingdings" pitchFamily="2" charset="2"/>
              <a:buChar char="q"/>
            </a:pPr>
            <a:r>
              <a:rPr lang="en-CA" sz="1600" b="1" dirty="0">
                <a:latin typeface="Times New Roman" panose="02020603050405020304" pitchFamily="18" charset="0"/>
                <a:cs typeface="Times New Roman" panose="02020603050405020304" pitchFamily="18" charset="0"/>
              </a:rPr>
              <a:t>Approach:</a:t>
            </a:r>
          </a:p>
          <a:p>
            <a:pPr lvl="1">
              <a:buFont typeface="Wingdings" pitchFamily="2" charset="2"/>
              <a:buChar char="Ø"/>
            </a:pPr>
            <a:r>
              <a:rPr lang="en-CA" sz="1500" dirty="0">
                <a:latin typeface="Times New Roman" panose="02020603050405020304" pitchFamily="18" charset="0"/>
                <a:cs typeface="Times New Roman" panose="02020603050405020304" pitchFamily="18" charset="0"/>
              </a:rPr>
              <a:t>Trained the dataset with a split of 80-20, dividing it into training and testing sets.</a:t>
            </a:r>
          </a:p>
          <a:p>
            <a:pPr marL="457200" lvl="1" indent="0">
              <a:buNone/>
            </a:pPr>
            <a:endParaRPr lang="en-CA" sz="2000" dirty="0">
              <a:latin typeface="Times New Roman" panose="02020603050405020304" pitchFamily="18" charset="0"/>
              <a:cs typeface="Times New Roman" panose="02020603050405020304" pitchFamily="18" charset="0"/>
            </a:endParaRPr>
          </a:p>
          <a:p>
            <a:pPr>
              <a:buFont typeface="Wingdings" pitchFamily="2" charset="2"/>
              <a:buChar char="q"/>
            </a:pPr>
            <a:r>
              <a:rPr lang="en-CA" sz="1600" b="1" dirty="0">
                <a:latin typeface="Times New Roman" panose="02020603050405020304" pitchFamily="18" charset="0"/>
                <a:cs typeface="Times New Roman" panose="02020603050405020304" pitchFamily="18" charset="0"/>
              </a:rPr>
              <a:t>Results</a:t>
            </a:r>
            <a:r>
              <a:rPr lang="en-CA" sz="1600" dirty="0">
                <a:latin typeface="Times New Roman" panose="02020603050405020304" pitchFamily="18" charset="0"/>
                <a:cs typeface="Times New Roman" panose="02020603050405020304" pitchFamily="18" charset="0"/>
              </a:rPr>
              <a:t>:</a:t>
            </a:r>
          </a:p>
          <a:p>
            <a:pPr>
              <a:buFont typeface="Wingdings" pitchFamily="2" charset="2"/>
              <a:buChar char="q"/>
            </a:pPr>
            <a:endParaRPr lang="en-CA" sz="2000" dirty="0">
              <a:latin typeface="Times New Roman" panose="02020603050405020304" pitchFamily="18" charset="0"/>
              <a:cs typeface="Times New Roman" panose="02020603050405020304" pitchFamily="18" charset="0"/>
            </a:endParaRPr>
          </a:p>
          <a:p>
            <a:pPr marL="0" indent="0">
              <a:buNone/>
            </a:pPr>
            <a:endParaRPr lang="en-CA" sz="2000" dirty="0">
              <a:latin typeface="Times New Roman" panose="02020603050405020304" pitchFamily="18" charset="0"/>
              <a:cs typeface="Times New Roman" panose="02020603050405020304" pitchFamily="18" charset="0"/>
            </a:endParaRPr>
          </a:p>
          <a:p>
            <a:pPr marL="0" indent="0">
              <a:buNone/>
            </a:pPr>
            <a:endParaRPr lang="en-CA" sz="2000" dirty="0">
              <a:latin typeface="Times New Roman" panose="02020603050405020304" pitchFamily="18" charset="0"/>
              <a:cs typeface="Times New Roman" panose="02020603050405020304" pitchFamily="18" charset="0"/>
            </a:endParaRPr>
          </a:p>
          <a:p>
            <a:pPr>
              <a:buFont typeface="Wingdings" pitchFamily="2" charset="2"/>
              <a:buChar char="q"/>
            </a:pPr>
            <a:endParaRPr lang="en-CA" sz="2000" dirty="0">
              <a:latin typeface="Times New Roman" panose="02020603050405020304" pitchFamily="18" charset="0"/>
              <a:cs typeface="Times New Roman" panose="02020603050405020304" pitchFamily="18" charset="0"/>
            </a:endParaRPr>
          </a:p>
          <a:p>
            <a:pPr>
              <a:buFont typeface="Wingdings" pitchFamily="2" charset="2"/>
              <a:buChar char="q"/>
            </a:pPr>
            <a:endParaRPr lang="en-CA" sz="2000" dirty="0">
              <a:latin typeface="Times New Roman" panose="02020603050405020304" pitchFamily="18" charset="0"/>
              <a:cs typeface="Times New Roman" panose="02020603050405020304" pitchFamily="18" charset="0"/>
            </a:endParaRPr>
          </a:p>
          <a:p>
            <a:pPr>
              <a:buFont typeface="Wingdings" pitchFamily="2" charset="2"/>
              <a:buChar char="q"/>
            </a:pPr>
            <a:endParaRPr lang="en-CA" sz="2000" dirty="0">
              <a:latin typeface="Times New Roman" panose="02020603050405020304" pitchFamily="18" charset="0"/>
              <a:cs typeface="Times New Roman" panose="02020603050405020304" pitchFamily="18" charset="0"/>
            </a:endParaRPr>
          </a:p>
          <a:p>
            <a:pPr>
              <a:buFont typeface="Wingdings" pitchFamily="2" charset="2"/>
              <a:buChar char="q"/>
            </a:pPr>
            <a:r>
              <a:rPr lang="en-CA" sz="1600" b="1" dirty="0">
                <a:latin typeface="Times New Roman" panose="02020603050405020304" pitchFamily="18" charset="0"/>
                <a:cs typeface="Times New Roman" panose="02020603050405020304" pitchFamily="18" charset="0"/>
              </a:rPr>
              <a:t>Key Findings</a:t>
            </a:r>
            <a:r>
              <a:rPr lang="en-CA" sz="1600" dirty="0">
                <a:latin typeface="Times New Roman" panose="02020603050405020304" pitchFamily="18" charset="0"/>
                <a:cs typeface="Times New Roman" panose="02020603050405020304" pitchFamily="18" charset="0"/>
              </a:rPr>
              <a:t>:</a:t>
            </a:r>
          </a:p>
          <a:p>
            <a:pPr lvl="1">
              <a:buFont typeface="Wingdings" pitchFamily="2" charset="2"/>
              <a:buChar char="Ø"/>
            </a:pPr>
            <a:r>
              <a:rPr lang="en-CA" sz="1500" dirty="0">
                <a:latin typeface="Times New Roman" panose="02020603050405020304" pitchFamily="18" charset="0"/>
                <a:cs typeface="Times New Roman" panose="02020603050405020304" pitchFamily="18" charset="0"/>
              </a:rPr>
              <a:t>The performance of both Naive Bayes and SVM is very low, with accuracy just above 1%, and extremely low precision and F1 scores.</a:t>
            </a:r>
          </a:p>
          <a:p>
            <a:pPr lvl="1">
              <a:buFont typeface="Wingdings" pitchFamily="2" charset="2"/>
              <a:buChar char="Ø"/>
            </a:pPr>
            <a:r>
              <a:rPr lang="en-CA" sz="1500" dirty="0">
                <a:latin typeface="Times New Roman" panose="02020603050405020304" pitchFamily="18" charset="0"/>
                <a:cs typeface="Times New Roman" panose="02020603050405020304" pitchFamily="18" charset="0"/>
              </a:rPr>
              <a:t>Random Forest shows no predictive accuracy, with all metrics at zero, indicating a total failure in this scenario.</a:t>
            </a:r>
          </a:p>
          <a:p>
            <a:pPr lvl="1">
              <a:buFont typeface="Wingdings" pitchFamily="2" charset="2"/>
              <a:buChar char="Ø"/>
            </a:pPr>
            <a:r>
              <a:rPr lang="en-CA" sz="1500" dirty="0">
                <a:latin typeface="Times New Roman" panose="02020603050405020304" pitchFamily="18" charset="0"/>
                <a:cs typeface="Times New Roman" panose="02020603050405020304" pitchFamily="18" charset="0"/>
              </a:rPr>
              <a:t>These results suggest significant issues with model fit, data quality, or feature selection, necessitating a review of the data preprocessing and model tuning.</a:t>
            </a:r>
          </a:p>
          <a:p>
            <a:endParaRPr lang="en-US" dirty="0"/>
          </a:p>
        </p:txBody>
      </p:sp>
      <p:sp>
        <p:nvSpPr>
          <p:cNvPr id="4" name="Slide Number Placeholder 3">
            <a:extLst>
              <a:ext uri="{FF2B5EF4-FFF2-40B4-BE49-F238E27FC236}">
                <a16:creationId xmlns:a16="http://schemas.microsoft.com/office/drawing/2014/main" id="{AA2A30E9-2481-0445-9FAD-33F40F57EEEE}"/>
              </a:ext>
            </a:extLst>
          </p:cNvPr>
          <p:cNvSpPr>
            <a:spLocks noGrp="1"/>
          </p:cNvSpPr>
          <p:nvPr>
            <p:ph type="sldNum" sz="quarter" idx="12"/>
          </p:nvPr>
        </p:nvSpPr>
        <p:spPr/>
        <p:txBody>
          <a:bodyPr/>
          <a:lstStyle/>
          <a:p>
            <a:fld id="{56042B90-D4AE-824D-9DC4-173413D8AEE9}" type="slidenum">
              <a:rPr lang="en-US" smtClean="0"/>
              <a:t>17</a:t>
            </a:fld>
            <a:endParaRPr lang="en-US"/>
          </a:p>
        </p:txBody>
      </p:sp>
      <p:pic>
        <p:nvPicPr>
          <p:cNvPr id="5" name="Google Shape;374;p22">
            <a:extLst>
              <a:ext uri="{FF2B5EF4-FFF2-40B4-BE49-F238E27FC236}">
                <a16:creationId xmlns:a16="http://schemas.microsoft.com/office/drawing/2014/main" id="{6866A3CE-E9F0-BD41-B9ED-7B2C13D8A855}"/>
              </a:ext>
            </a:extLst>
          </p:cNvPr>
          <p:cNvPicPr preferRelativeResize="0"/>
          <p:nvPr/>
        </p:nvPicPr>
        <p:blipFill>
          <a:blip r:embed="rId2">
            <a:alphaModFix/>
          </a:blip>
          <a:stretch>
            <a:fillRect/>
          </a:stretch>
        </p:blipFill>
        <p:spPr>
          <a:xfrm>
            <a:off x="7196200" y="328432"/>
            <a:ext cx="1319150" cy="356950"/>
          </a:xfrm>
          <a:prstGeom prst="rect">
            <a:avLst/>
          </a:prstGeom>
          <a:noFill/>
          <a:ln>
            <a:noFill/>
          </a:ln>
        </p:spPr>
      </p:pic>
      <p:pic>
        <p:nvPicPr>
          <p:cNvPr id="6" name="Picture 5">
            <a:extLst>
              <a:ext uri="{FF2B5EF4-FFF2-40B4-BE49-F238E27FC236}">
                <a16:creationId xmlns:a16="http://schemas.microsoft.com/office/drawing/2014/main" id="{0E2FC24C-24FF-E04F-BC49-0A231396108D}"/>
              </a:ext>
            </a:extLst>
          </p:cNvPr>
          <p:cNvPicPr>
            <a:picLocks noChangeAspect="1"/>
          </p:cNvPicPr>
          <p:nvPr/>
        </p:nvPicPr>
        <p:blipFill>
          <a:blip r:embed="rId3"/>
          <a:stretch>
            <a:fillRect/>
          </a:stretch>
        </p:blipFill>
        <p:spPr>
          <a:xfrm>
            <a:off x="286846" y="6385879"/>
            <a:ext cx="1224454" cy="370157"/>
          </a:xfrm>
          <a:prstGeom prst="rect">
            <a:avLst/>
          </a:prstGeom>
        </p:spPr>
      </p:pic>
      <p:sp>
        <p:nvSpPr>
          <p:cNvPr id="7" name="Title 1">
            <a:extLst>
              <a:ext uri="{FF2B5EF4-FFF2-40B4-BE49-F238E27FC236}">
                <a16:creationId xmlns:a16="http://schemas.microsoft.com/office/drawing/2014/main" id="{44D313B1-B3B8-DF4F-94AE-7958FFA8B800}"/>
              </a:ext>
            </a:extLst>
          </p:cNvPr>
          <p:cNvSpPr>
            <a:spLocks noGrp="1"/>
          </p:cNvSpPr>
          <p:nvPr>
            <p:ph type="title"/>
          </p:nvPr>
        </p:nvSpPr>
        <p:spPr>
          <a:xfrm>
            <a:off x="628650" y="365127"/>
            <a:ext cx="5911999" cy="473970"/>
          </a:xfrm>
        </p:spPr>
        <p:txBody>
          <a:bodyPr>
            <a:normAutofit/>
          </a:bodyPr>
          <a:lstStyle/>
          <a:p>
            <a:r>
              <a:rPr lang="en-US" sz="2400" dirty="0">
                <a:latin typeface="Times New Roman" panose="02020603050405020304" pitchFamily="18" charset="0"/>
                <a:cs typeface="Times New Roman" panose="02020603050405020304" pitchFamily="18" charset="0"/>
              </a:rPr>
              <a:t>Modeling, Results and Findings</a:t>
            </a:r>
          </a:p>
        </p:txBody>
      </p:sp>
      <p:graphicFrame>
        <p:nvGraphicFramePr>
          <p:cNvPr id="8" name="Table 8">
            <a:extLst>
              <a:ext uri="{FF2B5EF4-FFF2-40B4-BE49-F238E27FC236}">
                <a16:creationId xmlns:a16="http://schemas.microsoft.com/office/drawing/2014/main" id="{10B555CB-DE99-F040-B4A7-A4B002084D4F}"/>
              </a:ext>
            </a:extLst>
          </p:cNvPr>
          <p:cNvGraphicFramePr>
            <a:graphicFrameLocks noGrp="1"/>
          </p:cNvGraphicFramePr>
          <p:nvPr>
            <p:extLst>
              <p:ext uri="{D42A27DB-BD31-4B8C-83A1-F6EECF244321}">
                <p14:modId xmlns:p14="http://schemas.microsoft.com/office/powerpoint/2010/main" val="3133844788"/>
              </p:ext>
            </p:extLst>
          </p:nvPr>
        </p:nvGraphicFramePr>
        <p:xfrm>
          <a:off x="1511300" y="2968324"/>
          <a:ext cx="5858763" cy="1670330"/>
        </p:xfrm>
        <a:graphic>
          <a:graphicData uri="http://schemas.openxmlformats.org/drawingml/2006/table">
            <a:tbl>
              <a:tblPr firstRow="1" bandRow="1">
                <a:tableStyleId>{7DF18680-E054-41AD-8BC1-D1AEF772440D}</a:tableStyleId>
              </a:tblPr>
              <a:tblGrid>
                <a:gridCol w="2071626">
                  <a:extLst>
                    <a:ext uri="{9D8B030D-6E8A-4147-A177-3AD203B41FA5}">
                      <a16:colId xmlns:a16="http://schemas.microsoft.com/office/drawing/2014/main" val="1180023660"/>
                    </a:ext>
                  </a:extLst>
                </a:gridCol>
                <a:gridCol w="1064059">
                  <a:extLst>
                    <a:ext uri="{9D8B030D-6E8A-4147-A177-3AD203B41FA5}">
                      <a16:colId xmlns:a16="http://schemas.microsoft.com/office/drawing/2014/main" val="1120740828"/>
                    </a:ext>
                  </a:extLst>
                </a:gridCol>
                <a:gridCol w="961087">
                  <a:extLst>
                    <a:ext uri="{9D8B030D-6E8A-4147-A177-3AD203B41FA5}">
                      <a16:colId xmlns:a16="http://schemas.microsoft.com/office/drawing/2014/main" val="2381476739"/>
                    </a:ext>
                  </a:extLst>
                </a:gridCol>
                <a:gridCol w="892437">
                  <a:extLst>
                    <a:ext uri="{9D8B030D-6E8A-4147-A177-3AD203B41FA5}">
                      <a16:colId xmlns:a16="http://schemas.microsoft.com/office/drawing/2014/main" val="4109545164"/>
                    </a:ext>
                  </a:extLst>
                </a:gridCol>
                <a:gridCol w="869554">
                  <a:extLst>
                    <a:ext uri="{9D8B030D-6E8A-4147-A177-3AD203B41FA5}">
                      <a16:colId xmlns:a16="http://schemas.microsoft.com/office/drawing/2014/main" val="208799924"/>
                    </a:ext>
                  </a:extLst>
                </a:gridCol>
              </a:tblGrid>
              <a:tr h="299654">
                <a:tc>
                  <a:txBody>
                    <a:bodyPr/>
                    <a:lstStyle/>
                    <a:p>
                      <a:endParaRPr lang="en-US" sz="1400" dirty="0">
                        <a:latin typeface="Times New Roman" panose="02020603050405020304" pitchFamily="18" charset="0"/>
                        <a:cs typeface="Times New Roman" panose="02020603050405020304" pitchFamily="18" charset="0"/>
                      </a:endParaRPr>
                    </a:p>
                  </a:txBody>
                  <a:tcPr/>
                </a:tc>
                <a:tc>
                  <a:txBody>
                    <a:bodyPr/>
                    <a:lstStyle/>
                    <a:p>
                      <a:r>
                        <a:rPr lang="en-CA" sz="1200" b="1" kern="1200" dirty="0">
                          <a:solidFill>
                            <a:schemeClr val="lt1"/>
                          </a:solidFill>
                          <a:effectLst/>
                        </a:rPr>
                        <a:t>Accuracy</a:t>
                      </a:r>
                      <a:r>
                        <a:rPr lang="en-CA" sz="1200" dirty="0">
                          <a:effectLst/>
                        </a:rPr>
                        <a:t> </a:t>
                      </a:r>
                      <a:endParaRPr lang="en-US" sz="1200" dirty="0">
                        <a:latin typeface="Times New Roman" panose="02020603050405020304" pitchFamily="18" charset="0"/>
                        <a:cs typeface="Times New Roman" panose="02020603050405020304" pitchFamily="18" charset="0"/>
                      </a:endParaRPr>
                    </a:p>
                  </a:txBody>
                  <a:tcPr/>
                </a:tc>
                <a:tc>
                  <a:txBody>
                    <a:bodyPr/>
                    <a:lstStyle/>
                    <a:p>
                      <a:r>
                        <a:rPr lang="en-CA" sz="1200" b="1" kern="1200" dirty="0">
                          <a:solidFill>
                            <a:schemeClr val="lt1"/>
                          </a:solidFill>
                          <a:effectLst/>
                        </a:rPr>
                        <a:t>Precision </a:t>
                      </a:r>
                      <a:endParaRPr lang="en-US" sz="1200" dirty="0">
                        <a:latin typeface="Times New Roman" panose="02020603050405020304" pitchFamily="18" charset="0"/>
                        <a:cs typeface="Times New Roman" panose="02020603050405020304" pitchFamily="18" charset="0"/>
                      </a:endParaRPr>
                    </a:p>
                  </a:txBody>
                  <a:tcPr/>
                </a:tc>
                <a:tc>
                  <a:txBody>
                    <a:bodyPr/>
                    <a:lstStyle/>
                    <a:p>
                      <a:r>
                        <a:rPr lang="en-CA" sz="1200" b="1" kern="1200" dirty="0">
                          <a:solidFill>
                            <a:schemeClr val="lt1"/>
                          </a:solidFill>
                          <a:effectLst/>
                        </a:rPr>
                        <a:t>Recall </a:t>
                      </a:r>
                      <a:endParaRPr lang="en-US" sz="1200" dirty="0">
                        <a:latin typeface="Times New Roman" panose="02020603050405020304" pitchFamily="18" charset="0"/>
                        <a:cs typeface="Times New Roman" panose="02020603050405020304" pitchFamily="18" charset="0"/>
                      </a:endParaRPr>
                    </a:p>
                  </a:txBody>
                  <a:tcPr/>
                </a:tc>
                <a:tc>
                  <a:txBody>
                    <a:bodyPr/>
                    <a:lstStyle/>
                    <a:p>
                      <a:r>
                        <a:rPr lang="en-CA" sz="1200" b="1" kern="1200" dirty="0">
                          <a:solidFill>
                            <a:schemeClr val="lt1"/>
                          </a:solidFill>
                          <a:effectLst/>
                        </a:rPr>
                        <a:t>F1 Score</a:t>
                      </a:r>
                      <a:r>
                        <a:rPr lang="en-CA" sz="1200" dirty="0">
                          <a:effectLst/>
                        </a:rPr>
                        <a:t> </a:t>
                      </a:r>
                      <a:endParaRPr 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155208167"/>
                  </a:ext>
                </a:extLst>
              </a:tr>
              <a:tr h="454165">
                <a:tc>
                  <a:txBody>
                    <a:bodyPr/>
                    <a:lstStyle/>
                    <a:p>
                      <a:r>
                        <a:rPr lang="en-CA" sz="1200" kern="1200" dirty="0">
                          <a:solidFill>
                            <a:schemeClr val="dk1"/>
                          </a:solidFill>
                          <a:effectLst/>
                        </a:rPr>
                        <a:t>Naive Bayes </a:t>
                      </a:r>
                      <a:endParaRPr lang="en-US" sz="1200" dirty="0">
                        <a:latin typeface="Times New Roman" panose="02020603050405020304" pitchFamily="18" charset="0"/>
                        <a:cs typeface="Times New Roman" panose="02020603050405020304" pitchFamily="18" charset="0"/>
                      </a:endParaRPr>
                    </a:p>
                  </a:txBody>
                  <a:tcPr/>
                </a:tc>
                <a:tc>
                  <a:txBody>
                    <a:bodyPr/>
                    <a:lstStyle/>
                    <a:p>
                      <a:r>
                        <a:rPr lang="en-CA" sz="1200" kern="1200" dirty="0">
                          <a:solidFill>
                            <a:schemeClr val="dk1"/>
                          </a:solidFill>
                          <a:effectLst/>
                        </a:rPr>
                        <a:t>0.012821</a:t>
                      </a:r>
                      <a:endParaRPr lang="en-US" sz="1200" dirty="0">
                        <a:latin typeface="Times New Roman" panose="02020603050405020304" pitchFamily="18" charset="0"/>
                        <a:cs typeface="Times New Roman" panose="02020603050405020304" pitchFamily="18" charset="0"/>
                      </a:endParaRPr>
                    </a:p>
                  </a:txBody>
                  <a:tcPr/>
                </a:tc>
                <a:tc>
                  <a:txBody>
                    <a:bodyPr/>
                    <a:lstStyle/>
                    <a:p>
                      <a:r>
                        <a:rPr lang="en-CA" sz="1200" kern="1200" dirty="0">
                          <a:solidFill>
                            <a:schemeClr val="dk1"/>
                          </a:solidFill>
                          <a:effectLst/>
                        </a:rPr>
                        <a:t>0.000217</a:t>
                      </a:r>
                      <a:endParaRPr lang="en-US" sz="1200" dirty="0">
                        <a:latin typeface="Times New Roman" panose="02020603050405020304" pitchFamily="18" charset="0"/>
                        <a:cs typeface="Times New Roman" panose="02020603050405020304" pitchFamily="18" charset="0"/>
                      </a:endParaRPr>
                    </a:p>
                  </a:txBody>
                  <a:tcPr/>
                </a:tc>
                <a:tc>
                  <a:txBody>
                    <a:bodyPr/>
                    <a:lstStyle/>
                    <a:p>
                      <a:r>
                        <a:rPr lang="en-CA" sz="1200" kern="1200" dirty="0">
                          <a:solidFill>
                            <a:schemeClr val="dk1"/>
                          </a:solidFill>
                          <a:effectLst/>
                        </a:rPr>
                        <a:t>0.012821</a:t>
                      </a:r>
                      <a:endParaRPr lang="en-US" sz="1200" dirty="0">
                        <a:latin typeface="Times New Roman" panose="02020603050405020304" pitchFamily="18" charset="0"/>
                        <a:cs typeface="Times New Roman" panose="02020603050405020304" pitchFamily="18" charset="0"/>
                      </a:endParaRPr>
                    </a:p>
                  </a:txBody>
                  <a:tcPr/>
                </a:tc>
                <a:tc>
                  <a:txBody>
                    <a:bodyPr/>
                    <a:lstStyle/>
                    <a:p>
                      <a:r>
                        <a:rPr lang="en-CA" sz="1200" kern="1200" dirty="0">
                          <a:solidFill>
                            <a:schemeClr val="dk1"/>
                          </a:solidFill>
                          <a:effectLst/>
                        </a:rPr>
                        <a:t>0.000427</a:t>
                      </a:r>
                      <a:r>
                        <a:rPr lang="en-CA" sz="1200" dirty="0">
                          <a:effectLst/>
                        </a:rPr>
                        <a:t> </a:t>
                      </a:r>
                      <a:endParaRPr 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759271256"/>
                  </a:ext>
                </a:extLst>
              </a:tr>
              <a:tr h="449480">
                <a:tc>
                  <a:txBody>
                    <a:bodyPr/>
                    <a:lstStyle/>
                    <a:p>
                      <a:r>
                        <a:rPr lang="en-CA" sz="1200" kern="1200" dirty="0">
                          <a:solidFill>
                            <a:schemeClr val="dk1"/>
                          </a:solidFill>
                          <a:effectLst/>
                        </a:rPr>
                        <a:t>SVM </a:t>
                      </a:r>
                      <a:endParaRPr lang="en-US" sz="120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kern="1200" dirty="0">
                          <a:solidFill>
                            <a:schemeClr val="dk1"/>
                          </a:solidFill>
                          <a:effectLst/>
                        </a:rPr>
                        <a:t>0.012821</a:t>
                      </a:r>
                      <a:endParaRPr lang="en-US" sz="1200" dirty="0">
                        <a:latin typeface="Times New Roman" panose="02020603050405020304" pitchFamily="18" charset="0"/>
                        <a:cs typeface="Times New Roman" panose="02020603050405020304" pitchFamily="18" charset="0"/>
                      </a:endParaRPr>
                    </a:p>
                  </a:txBody>
                  <a:tcPr/>
                </a:tc>
                <a:tc>
                  <a:txBody>
                    <a:bodyPr/>
                    <a:lstStyle/>
                    <a:p>
                      <a:r>
                        <a:rPr lang="en-CA" sz="1200" kern="1200" dirty="0">
                          <a:solidFill>
                            <a:schemeClr val="dk1"/>
                          </a:solidFill>
                          <a:effectLst/>
                        </a:rPr>
                        <a:t>0.000229</a:t>
                      </a:r>
                      <a:endParaRPr lang="en-US" sz="1200" dirty="0">
                        <a:latin typeface="Times New Roman" panose="02020603050405020304" pitchFamily="18" charset="0"/>
                        <a:cs typeface="Times New Roman" panose="02020603050405020304" pitchFamily="18" charset="0"/>
                      </a:endParaRPr>
                    </a:p>
                  </a:txBody>
                  <a:tcPr/>
                </a:tc>
                <a:tc>
                  <a:txBody>
                    <a:bodyPr/>
                    <a:lstStyle/>
                    <a:p>
                      <a:r>
                        <a:rPr lang="en-CA" sz="1200" kern="1200" dirty="0">
                          <a:solidFill>
                            <a:schemeClr val="dk1"/>
                          </a:solidFill>
                          <a:effectLst/>
                        </a:rPr>
                        <a:t>0.012821</a:t>
                      </a:r>
                      <a:endParaRPr lang="en-US" sz="120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kern="1200" dirty="0">
                          <a:solidFill>
                            <a:schemeClr val="dk1"/>
                          </a:solidFill>
                          <a:effectLst/>
                        </a:rPr>
                        <a:t>0.000450</a:t>
                      </a:r>
                    </a:p>
                    <a:p>
                      <a:endParaRPr 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850411664"/>
                  </a:ext>
                </a:extLst>
              </a:tr>
              <a:tr h="454165">
                <a:tc>
                  <a:txBody>
                    <a:bodyPr/>
                    <a:lstStyle/>
                    <a:p>
                      <a:r>
                        <a:rPr lang="en-CA" sz="1200" kern="1200" dirty="0">
                          <a:solidFill>
                            <a:schemeClr val="dk1"/>
                          </a:solidFill>
                          <a:effectLst/>
                        </a:rPr>
                        <a:t>Random Forest </a:t>
                      </a:r>
                      <a:endParaRPr lang="en-US" sz="1200" dirty="0">
                        <a:latin typeface="Times New Roman" panose="02020603050405020304" pitchFamily="18" charset="0"/>
                        <a:cs typeface="Times New Roman" panose="02020603050405020304" pitchFamily="18" charset="0"/>
                      </a:endParaRPr>
                    </a:p>
                  </a:txBody>
                  <a:tcPr/>
                </a:tc>
                <a:tc>
                  <a:txBody>
                    <a:bodyPr/>
                    <a:lstStyle/>
                    <a:p>
                      <a:r>
                        <a:rPr lang="en-CA" sz="1200" kern="1200" dirty="0">
                          <a:solidFill>
                            <a:schemeClr val="dk1"/>
                          </a:solidFill>
                          <a:effectLst/>
                        </a:rPr>
                        <a:t>0.000000</a:t>
                      </a:r>
                      <a:endParaRPr lang="en-US" sz="1200" dirty="0">
                        <a:latin typeface="Times New Roman" panose="02020603050405020304" pitchFamily="18" charset="0"/>
                        <a:cs typeface="Times New Roman" panose="02020603050405020304" pitchFamily="18" charset="0"/>
                      </a:endParaRPr>
                    </a:p>
                  </a:txBody>
                  <a:tcPr/>
                </a:tc>
                <a:tc>
                  <a:txBody>
                    <a:bodyPr/>
                    <a:lstStyle/>
                    <a:p>
                      <a:r>
                        <a:rPr lang="en-CA" sz="1200" kern="1200" dirty="0">
                          <a:solidFill>
                            <a:schemeClr val="dk1"/>
                          </a:solidFill>
                          <a:effectLst/>
                        </a:rPr>
                        <a:t>0.000000</a:t>
                      </a:r>
                      <a:endParaRPr lang="en-US" sz="1200" dirty="0">
                        <a:latin typeface="Times New Roman" panose="02020603050405020304" pitchFamily="18" charset="0"/>
                        <a:cs typeface="Times New Roman" panose="02020603050405020304" pitchFamily="18" charset="0"/>
                      </a:endParaRPr>
                    </a:p>
                  </a:txBody>
                  <a:tcPr/>
                </a:tc>
                <a:tc>
                  <a:txBody>
                    <a:bodyPr/>
                    <a:lstStyle/>
                    <a:p>
                      <a:r>
                        <a:rPr lang="en-CA" sz="1200" kern="1200" dirty="0">
                          <a:solidFill>
                            <a:schemeClr val="dk1"/>
                          </a:solidFill>
                          <a:effectLst/>
                        </a:rPr>
                        <a:t>0.000000</a:t>
                      </a:r>
                      <a:endParaRPr lang="en-US" sz="1200" dirty="0">
                        <a:latin typeface="Times New Roman" panose="02020603050405020304" pitchFamily="18" charset="0"/>
                        <a:cs typeface="Times New Roman" panose="02020603050405020304" pitchFamily="18" charset="0"/>
                      </a:endParaRPr>
                    </a:p>
                  </a:txBody>
                  <a:tcPr/>
                </a:tc>
                <a:tc>
                  <a:txBody>
                    <a:bodyPr/>
                    <a:lstStyle/>
                    <a:p>
                      <a:r>
                        <a:rPr lang="en-CA" sz="1200" kern="1200" dirty="0">
                          <a:solidFill>
                            <a:schemeClr val="dk1"/>
                          </a:solidFill>
                          <a:effectLst/>
                        </a:rPr>
                        <a:t>0.000000</a:t>
                      </a:r>
                      <a:r>
                        <a:rPr lang="en-CA" sz="1200" dirty="0">
                          <a:effectLst/>
                        </a:rPr>
                        <a:t> </a:t>
                      </a:r>
                      <a:endParaRPr 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895974706"/>
                  </a:ext>
                </a:extLst>
              </a:tr>
            </a:tbl>
          </a:graphicData>
        </a:graphic>
      </p:graphicFrame>
    </p:spTree>
    <p:extLst>
      <p:ext uri="{BB962C8B-B14F-4D97-AF65-F5344CB8AC3E}">
        <p14:creationId xmlns:p14="http://schemas.microsoft.com/office/powerpoint/2010/main" val="42344201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69685CF-07AC-B541-A9E9-792310BEFE1C}"/>
              </a:ext>
            </a:extLst>
          </p:cNvPr>
          <p:cNvSpPr>
            <a:spLocks noGrp="1"/>
          </p:cNvSpPr>
          <p:nvPr>
            <p:ph idx="1"/>
          </p:nvPr>
        </p:nvSpPr>
        <p:spPr>
          <a:xfrm>
            <a:off x="628650" y="839096"/>
            <a:ext cx="7886700" cy="5393069"/>
          </a:xfrm>
        </p:spPr>
        <p:txBody>
          <a:bodyPr>
            <a:normAutofit fontScale="92500" lnSpcReduction="10000"/>
          </a:bodyPr>
          <a:lstStyle/>
          <a:p>
            <a:pPr marL="0" indent="0" algn="just">
              <a:buNone/>
            </a:pPr>
            <a:r>
              <a:rPr lang="en-CA" sz="1400" dirty="0">
                <a:latin typeface="Times New Roman" panose="02020603050405020304" pitchFamily="18" charset="0"/>
                <a:cs typeface="Times New Roman" panose="02020603050405020304" pitchFamily="18" charset="0"/>
              </a:rPr>
              <a:t>In response to the poor performance of our initial three models, we decided to switch to a different method, selecting K-means Clustering as our revised approach. </a:t>
            </a:r>
          </a:p>
          <a:p>
            <a:pPr algn="just">
              <a:buFont typeface="Wingdings" pitchFamily="2" charset="2"/>
              <a:buChar char="q"/>
            </a:pPr>
            <a:endParaRPr lang="en-CA" sz="1400" dirty="0">
              <a:latin typeface="Times New Roman" panose="02020603050405020304" pitchFamily="18" charset="0"/>
              <a:cs typeface="Times New Roman" panose="02020603050405020304" pitchFamily="18" charset="0"/>
            </a:endParaRPr>
          </a:p>
          <a:p>
            <a:pPr algn="just">
              <a:buFont typeface="Wingdings" pitchFamily="2" charset="2"/>
              <a:buChar char="q"/>
            </a:pPr>
            <a:r>
              <a:rPr lang="en-CA" sz="1500" b="1" dirty="0">
                <a:latin typeface="Times New Roman" panose="02020603050405020304" pitchFamily="18" charset="0"/>
                <a:cs typeface="Times New Roman" panose="02020603050405020304" pitchFamily="18" charset="0"/>
              </a:rPr>
              <a:t>Approach: </a:t>
            </a:r>
            <a:r>
              <a:rPr lang="en-CA" sz="1400" dirty="0">
                <a:latin typeface="Times New Roman" panose="02020603050405020304" pitchFamily="18" charset="0"/>
                <a:cs typeface="Times New Roman" panose="02020603050405020304" pitchFamily="18" charset="0"/>
              </a:rPr>
              <a:t>We applied one-hot encoding to 'Address' and 'Issue Category' and used TF-IDF vectorization for 'Description', merging them into a single dataset. We then set the number of clusters (k) to 5 in the K-Means algorithm, aligning with our aim of analyzing five distinct categories.</a:t>
            </a:r>
          </a:p>
          <a:p>
            <a:pPr>
              <a:buFont typeface="Wingdings" pitchFamily="2" charset="2"/>
              <a:buChar char="q"/>
            </a:pPr>
            <a:endParaRPr lang="en-CA" sz="1400" dirty="0">
              <a:latin typeface="Times New Roman" panose="02020603050405020304" pitchFamily="18" charset="0"/>
              <a:cs typeface="Times New Roman" panose="02020603050405020304" pitchFamily="18" charset="0"/>
            </a:endParaRPr>
          </a:p>
          <a:p>
            <a:pPr>
              <a:buFont typeface="Wingdings" pitchFamily="2" charset="2"/>
              <a:buChar char="q"/>
            </a:pPr>
            <a:r>
              <a:rPr lang="en-CA" sz="1600" b="1" dirty="0">
                <a:latin typeface="Times New Roman" panose="02020603050405020304" pitchFamily="18" charset="0"/>
                <a:cs typeface="Times New Roman" panose="02020603050405020304" pitchFamily="18" charset="0"/>
              </a:rPr>
              <a:t>Results:</a:t>
            </a:r>
          </a:p>
          <a:p>
            <a:pPr marL="0" indent="0">
              <a:buNone/>
            </a:pPr>
            <a:endParaRPr lang="en-CA" sz="1400" dirty="0">
              <a:latin typeface="Times New Roman" panose="02020603050405020304" pitchFamily="18" charset="0"/>
              <a:cs typeface="Times New Roman" panose="02020603050405020304" pitchFamily="18" charset="0"/>
            </a:endParaRPr>
          </a:p>
          <a:p>
            <a:pPr marL="0" indent="0">
              <a:buNone/>
            </a:pPr>
            <a:endParaRPr lang="en-CA" sz="1400" dirty="0">
              <a:latin typeface="Times New Roman" panose="02020603050405020304" pitchFamily="18" charset="0"/>
              <a:cs typeface="Times New Roman" panose="02020603050405020304" pitchFamily="18" charset="0"/>
            </a:endParaRPr>
          </a:p>
          <a:p>
            <a:pPr marL="0" indent="0">
              <a:buNone/>
            </a:pPr>
            <a:endParaRPr lang="en-CA" sz="1400" dirty="0">
              <a:latin typeface="Times New Roman" panose="02020603050405020304" pitchFamily="18" charset="0"/>
              <a:cs typeface="Times New Roman" panose="02020603050405020304" pitchFamily="18" charset="0"/>
            </a:endParaRPr>
          </a:p>
          <a:p>
            <a:pPr marL="0" indent="0">
              <a:buNone/>
            </a:pPr>
            <a:endParaRPr lang="en-CA" sz="1400" dirty="0">
              <a:latin typeface="Times New Roman" panose="02020603050405020304" pitchFamily="18" charset="0"/>
              <a:cs typeface="Times New Roman" panose="02020603050405020304" pitchFamily="18" charset="0"/>
            </a:endParaRPr>
          </a:p>
          <a:p>
            <a:pPr marL="0" indent="0">
              <a:buNone/>
            </a:pPr>
            <a:endParaRPr lang="en-CA" sz="1400" dirty="0">
              <a:latin typeface="Times New Roman" panose="02020603050405020304" pitchFamily="18" charset="0"/>
              <a:cs typeface="Times New Roman" panose="02020603050405020304" pitchFamily="18" charset="0"/>
            </a:endParaRPr>
          </a:p>
          <a:p>
            <a:pPr marL="0" indent="0">
              <a:buNone/>
            </a:pPr>
            <a:endParaRPr lang="en-CA" sz="1400" dirty="0">
              <a:latin typeface="Times New Roman" panose="02020603050405020304" pitchFamily="18" charset="0"/>
              <a:cs typeface="Times New Roman" panose="02020603050405020304" pitchFamily="18" charset="0"/>
            </a:endParaRPr>
          </a:p>
          <a:p>
            <a:pPr marL="0" indent="0">
              <a:buNone/>
            </a:pPr>
            <a:endParaRPr lang="en-CA" sz="1400" dirty="0">
              <a:latin typeface="Times New Roman" panose="02020603050405020304" pitchFamily="18" charset="0"/>
              <a:cs typeface="Times New Roman" panose="02020603050405020304" pitchFamily="18" charset="0"/>
            </a:endParaRPr>
          </a:p>
          <a:p>
            <a:pPr>
              <a:buFont typeface="Wingdings" pitchFamily="2" charset="2"/>
              <a:buChar char="q"/>
            </a:pPr>
            <a:r>
              <a:rPr lang="en-CA" sz="1500" b="1" dirty="0">
                <a:latin typeface="Times New Roman" panose="02020603050405020304" pitchFamily="18" charset="0"/>
                <a:cs typeface="Times New Roman" panose="02020603050405020304" pitchFamily="18" charset="0"/>
              </a:rPr>
              <a:t>Key Findings:</a:t>
            </a:r>
          </a:p>
          <a:p>
            <a:pPr algn="just">
              <a:buFont typeface="Wingdings" pitchFamily="2" charset="2"/>
              <a:buChar char="Ø"/>
            </a:pPr>
            <a:r>
              <a:rPr lang="en-CA" sz="1400" dirty="0">
                <a:latin typeface="Times New Roman" panose="02020603050405020304" pitchFamily="18" charset="0"/>
                <a:cs typeface="Times New Roman" panose="02020603050405020304" pitchFamily="18" charset="0"/>
              </a:rPr>
              <a:t>The results from this clustering approach revealed that the data was effectively segmented into five separate clusters. </a:t>
            </a:r>
          </a:p>
          <a:p>
            <a:pPr algn="just">
              <a:buFont typeface="Wingdings" pitchFamily="2" charset="2"/>
              <a:buChar char="Ø"/>
            </a:pPr>
            <a:r>
              <a:rPr lang="en-CA" sz="1400" dirty="0">
                <a:latin typeface="Times New Roman" panose="02020603050405020304" pitchFamily="18" charset="0"/>
                <a:cs typeface="Times New Roman" panose="02020603050405020304" pitchFamily="18" charset="0"/>
              </a:rPr>
              <a:t>This clustering reflects our analysis categories and showcases the utility of the K-means algorithm in organizing the data into clearly defined groups.</a:t>
            </a:r>
            <a:endParaRPr lang="en-US" sz="1400"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5FAE1243-F673-E944-AC12-AF3748C32288}"/>
              </a:ext>
            </a:extLst>
          </p:cNvPr>
          <p:cNvSpPr>
            <a:spLocks noGrp="1"/>
          </p:cNvSpPr>
          <p:nvPr>
            <p:ph type="sldNum" sz="quarter" idx="12"/>
          </p:nvPr>
        </p:nvSpPr>
        <p:spPr/>
        <p:txBody>
          <a:bodyPr/>
          <a:lstStyle/>
          <a:p>
            <a:fld id="{56042B90-D4AE-824D-9DC4-173413D8AEE9}" type="slidenum">
              <a:rPr lang="en-US" smtClean="0"/>
              <a:t>18</a:t>
            </a:fld>
            <a:endParaRPr lang="en-US"/>
          </a:p>
        </p:txBody>
      </p:sp>
      <p:pic>
        <p:nvPicPr>
          <p:cNvPr id="6" name="Google Shape;374;p22">
            <a:extLst>
              <a:ext uri="{FF2B5EF4-FFF2-40B4-BE49-F238E27FC236}">
                <a16:creationId xmlns:a16="http://schemas.microsoft.com/office/drawing/2014/main" id="{3B0DC8BF-8F19-E74E-AC88-C2B5951B460E}"/>
              </a:ext>
            </a:extLst>
          </p:cNvPr>
          <p:cNvPicPr preferRelativeResize="0"/>
          <p:nvPr/>
        </p:nvPicPr>
        <p:blipFill>
          <a:blip r:embed="rId2">
            <a:alphaModFix/>
          </a:blip>
          <a:stretch>
            <a:fillRect/>
          </a:stretch>
        </p:blipFill>
        <p:spPr>
          <a:xfrm>
            <a:off x="7196200" y="328432"/>
            <a:ext cx="1319150" cy="356950"/>
          </a:xfrm>
          <a:prstGeom prst="rect">
            <a:avLst/>
          </a:prstGeom>
          <a:noFill/>
          <a:ln>
            <a:noFill/>
          </a:ln>
        </p:spPr>
      </p:pic>
      <p:pic>
        <p:nvPicPr>
          <p:cNvPr id="7" name="Picture 6">
            <a:extLst>
              <a:ext uri="{FF2B5EF4-FFF2-40B4-BE49-F238E27FC236}">
                <a16:creationId xmlns:a16="http://schemas.microsoft.com/office/drawing/2014/main" id="{58698E74-92CE-C443-BF5E-C442B781838B}"/>
              </a:ext>
            </a:extLst>
          </p:cNvPr>
          <p:cNvPicPr>
            <a:picLocks noChangeAspect="1"/>
          </p:cNvPicPr>
          <p:nvPr/>
        </p:nvPicPr>
        <p:blipFill>
          <a:blip r:embed="rId3"/>
          <a:stretch>
            <a:fillRect/>
          </a:stretch>
        </p:blipFill>
        <p:spPr>
          <a:xfrm>
            <a:off x="286846" y="6385879"/>
            <a:ext cx="1224454" cy="370157"/>
          </a:xfrm>
          <a:prstGeom prst="rect">
            <a:avLst/>
          </a:prstGeom>
        </p:spPr>
      </p:pic>
      <p:sp>
        <p:nvSpPr>
          <p:cNvPr id="8" name="Title 1">
            <a:extLst>
              <a:ext uri="{FF2B5EF4-FFF2-40B4-BE49-F238E27FC236}">
                <a16:creationId xmlns:a16="http://schemas.microsoft.com/office/drawing/2014/main" id="{C40C6E05-CAA1-2D48-8389-F5FAC7211725}"/>
              </a:ext>
            </a:extLst>
          </p:cNvPr>
          <p:cNvSpPr txBox="1">
            <a:spLocks/>
          </p:cNvSpPr>
          <p:nvPr/>
        </p:nvSpPr>
        <p:spPr>
          <a:xfrm>
            <a:off x="628650" y="365126"/>
            <a:ext cx="5911999" cy="4739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latin typeface="Times New Roman" panose="02020603050405020304" pitchFamily="18" charset="0"/>
                <a:cs typeface="Times New Roman" panose="02020603050405020304" pitchFamily="18" charset="0"/>
              </a:rPr>
              <a:t>Modeling, Results and Findings</a:t>
            </a:r>
          </a:p>
        </p:txBody>
      </p:sp>
      <p:graphicFrame>
        <p:nvGraphicFramePr>
          <p:cNvPr id="11" name="Table 11">
            <a:extLst>
              <a:ext uri="{FF2B5EF4-FFF2-40B4-BE49-F238E27FC236}">
                <a16:creationId xmlns:a16="http://schemas.microsoft.com/office/drawing/2014/main" id="{295339F7-E91F-1D4C-8FC6-55E2CDB8283C}"/>
              </a:ext>
            </a:extLst>
          </p:cNvPr>
          <p:cNvGraphicFramePr>
            <a:graphicFrameLocks noGrp="1"/>
          </p:cNvGraphicFramePr>
          <p:nvPr>
            <p:extLst>
              <p:ext uri="{D42A27DB-BD31-4B8C-83A1-F6EECF244321}">
                <p14:modId xmlns:p14="http://schemas.microsoft.com/office/powerpoint/2010/main" val="4024214324"/>
              </p:ext>
            </p:extLst>
          </p:nvPr>
        </p:nvGraphicFramePr>
        <p:xfrm>
          <a:off x="1307592" y="2805310"/>
          <a:ext cx="1399032" cy="1830700"/>
        </p:xfrm>
        <a:graphic>
          <a:graphicData uri="http://schemas.openxmlformats.org/drawingml/2006/table">
            <a:tbl>
              <a:tblPr firstRow="1" bandRow="1">
                <a:tableStyleId>{7DF18680-E054-41AD-8BC1-D1AEF772440D}</a:tableStyleId>
              </a:tblPr>
              <a:tblGrid>
                <a:gridCol w="760295">
                  <a:extLst>
                    <a:ext uri="{9D8B030D-6E8A-4147-A177-3AD203B41FA5}">
                      <a16:colId xmlns:a16="http://schemas.microsoft.com/office/drawing/2014/main" val="107046229"/>
                    </a:ext>
                  </a:extLst>
                </a:gridCol>
                <a:gridCol w="638737">
                  <a:extLst>
                    <a:ext uri="{9D8B030D-6E8A-4147-A177-3AD203B41FA5}">
                      <a16:colId xmlns:a16="http://schemas.microsoft.com/office/drawing/2014/main" val="1480486958"/>
                    </a:ext>
                  </a:extLst>
                </a:gridCol>
              </a:tblGrid>
              <a:tr h="366140">
                <a:tc>
                  <a:txBody>
                    <a:bodyPr/>
                    <a:lstStyle/>
                    <a:p>
                      <a:r>
                        <a:rPr lang="en-US" sz="1200" dirty="0"/>
                        <a:t>0</a:t>
                      </a:r>
                      <a:endParaRPr lang="en-US" sz="1200" dirty="0">
                        <a:latin typeface="Times New Roman" panose="02020603050405020304" pitchFamily="18" charset="0"/>
                        <a:cs typeface="Times New Roman" panose="02020603050405020304" pitchFamily="18" charset="0"/>
                      </a:endParaRPr>
                    </a:p>
                  </a:txBody>
                  <a:tcPr/>
                </a:tc>
                <a:tc>
                  <a:txBody>
                    <a:bodyPr/>
                    <a:lstStyle/>
                    <a:p>
                      <a:r>
                        <a:rPr lang="en-US" sz="1200" dirty="0"/>
                        <a:t>114</a:t>
                      </a:r>
                      <a:endParaRPr 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4105707952"/>
                  </a:ext>
                </a:extLst>
              </a:tr>
              <a:tr h="366140">
                <a:tc>
                  <a:txBody>
                    <a:bodyPr/>
                    <a:lstStyle/>
                    <a:p>
                      <a:r>
                        <a:rPr lang="en-US" sz="1200" dirty="0"/>
                        <a:t>1</a:t>
                      </a:r>
                      <a:endParaRPr lang="en-US" sz="1200" dirty="0">
                        <a:latin typeface="Times New Roman" panose="02020603050405020304" pitchFamily="18" charset="0"/>
                        <a:cs typeface="Times New Roman" panose="02020603050405020304" pitchFamily="18" charset="0"/>
                      </a:endParaRPr>
                    </a:p>
                  </a:txBody>
                  <a:tcPr/>
                </a:tc>
                <a:tc>
                  <a:txBody>
                    <a:bodyPr/>
                    <a:lstStyle/>
                    <a:p>
                      <a:r>
                        <a:rPr lang="en-US" sz="1200" dirty="0"/>
                        <a:t>84</a:t>
                      </a:r>
                      <a:endParaRPr 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4039196381"/>
                  </a:ext>
                </a:extLst>
              </a:tr>
              <a:tr h="366140">
                <a:tc>
                  <a:txBody>
                    <a:bodyPr/>
                    <a:lstStyle/>
                    <a:p>
                      <a:r>
                        <a:rPr lang="en-US" sz="1200" dirty="0"/>
                        <a:t>2</a:t>
                      </a:r>
                      <a:endParaRPr lang="en-US" sz="1200" dirty="0">
                        <a:latin typeface="Times New Roman" panose="02020603050405020304" pitchFamily="18" charset="0"/>
                        <a:cs typeface="Times New Roman" panose="02020603050405020304" pitchFamily="18" charset="0"/>
                      </a:endParaRPr>
                    </a:p>
                  </a:txBody>
                  <a:tcPr/>
                </a:tc>
                <a:tc>
                  <a:txBody>
                    <a:bodyPr/>
                    <a:lstStyle/>
                    <a:p>
                      <a:r>
                        <a:rPr lang="en-US" sz="1200" dirty="0"/>
                        <a:t>40</a:t>
                      </a:r>
                      <a:endParaRPr 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5290735"/>
                  </a:ext>
                </a:extLst>
              </a:tr>
              <a:tr h="366140">
                <a:tc>
                  <a:txBody>
                    <a:bodyPr/>
                    <a:lstStyle/>
                    <a:p>
                      <a:r>
                        <a:rPr lang="en-US" sz="1200" dirty="0"/>
                        <a:t>3</a:t>
                      </a:r>
                      <a:endParaRPr lang="en-US" sz="1200" dirty="0">
                        <a:latin typeface="Times New Roman" panose="02020603050405020304" pitchFamily="18" charset="0"/>
                        <a:cs typeface="Times New Roman" panose="02020603050405020304" pitchFamily="18" charset="0"/>
                      </a:endParaRPr>
                    </a:p>
                  </a:txBody>
                  <a:tcPr/>
                </a:tc>
                <a:tc>
                  <a:txBody>
                    <a:bodyPr/>
                    <a:lstStyle/>
                    <a:p>
                      <a:r>
                        <a:rPr lang="en-US" sz="1200" dirty="0"/>
                        <a:t>95</a:t>
                      </a:r>
                      <a:endParaRPr 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4291107975"/>
                  </a:ext>
                </a:extLst>
              </a:tr>
              <a:tr h="366140">
                <a:tc>
                  <a:txBody>
                    <a:bodyPr/>
                    <a:lstStyle/>
                    <a:p>
                      <a:r>
                        <a:rPr lang="en-US" sz="1200" dirty="0"/>
                        <a:t>4</a:t>
                      </a:r>
                      <a:endParaRPr lang="en-US" sz="1200" dirty="0">
                        <a:latin typeface="Times New Roman" panose="02020603050405020304" pitchFamily="18" charset="0"/>
                        <a:cs typeface="Times New Roman" panose="02020603050405020304" pitchFamily="18" charset="0"/>
                      </a:endParaRPr>
                    </a:p>
                  </a:txBody>
                  <a:tcPr/>
                </a:tc>
                <a:tc>
                  <a:txBody>
                    <a:bodyPr/>
                    <a:lstStyle/>
                    <a:p>
                      <a:r>
                        <a:rPr lang="en-US" sz="1200" dirty="0"/>
                        <a:t>57</a:t>
                      </a:r>
                      <a:endParaRPr 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973416299"/>
                  </a:ext>
                </a:extLst>
              </a:tr>
            </a:tbl>
          </a:graphicData>
        </a:graphic>
      </p:graphicFrame>
      <p:pic>
        <p:nvPicPr>
          <p:cNvPr id="12" name="Picture 11">
            <a:extLst>
              <a:ext uri="{FF2B5EF4-FFF2-40B4-BE49-F238E27FC236}">
                <a16:creationId xmlns:a16="http://schemas.microsoft.com/office/drawing/2014/main" id="{526992D9-610D-DF4C-9255-2CFB93516E66}"/>
              </a:ext>
            </a:extLst>
          </p:cNvPr>
          <p:cNvPicPr/>
          <p:nvPr/>
        </p:nvPicPr>
        <p:blipFill>
          <a:blip r:embed="rId4"/>
          <a:stretch>
            <a:fillRect/>
          </a:stretch>
        </p:blipFill>
        <p:spPr>
          <a:xfrm>
            <a:off x="3118782" y="2143561"/>
            <a:ext cx="4421392" cy="2784138"/>
          </a:xfrm>
          <a:prstGeom prst="rect">
            <a:avLst/>
          </a:prstGeom>
        </p:spPr>
      </p:pic>
    </p:spTree>
    <p:extLst>
      <p:ext uri="{BB962C8B-B14F-4D97-AF65-F5344CB8AC3E}">
        <p14:creationId xmlns:p14="http://schemas.microsoft.com/office/powerpoint/2010/main" val="33367935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EE2BE2-B6A6-DF44-9EFA-AB5FEE221C09}"/>
              </a:ext>
            </a:extLst>
          </p:cNvPr>
          <p:cNvSpPr>
            <a:spLocks noGrp="1"/>
          </p:cNvSpPr>
          <p:nvPr>
            <p:ph type="title"/>
          </p:nvPr>
        </p:nvSpPr>
        <p:spPr>
          <a:xfrm>
            <a:off x="628650" y="365127"/>
            <a:ext cx="7886700" cy="688974"/>
          </a:xfrm>
        </p:spPr>
        <p:txBody>
          <a:bodyPr>
            <a:normAutofit/>
          </a:bodyPr>
          <a:lstStyle/>
          <a:p>
            <a:r>
              <a:rPr lang="en-US" sz="2400" dirty="0">
                <a:latin typeface="Times New Roman" panose="02020603050405020304" pitchFamily="18" charset="0"/>
                <a:cs typeface="Times New Roman" panose="02020603050405020304" pitchFamily="18" charset="0"/>
              </a:rPr>
              <a:t>Introduction</a:t>
            </a:r>
          </a:p>
        </p:txBody>
      </p:sp>
      <p:sp>
        <p:nvSpPr>
          <p:cNvPr id="3" name="Content Placeholder 2">
            <a:extLst>
              <a:ext uri="{FF2B5EF4-FFF2-40B4-BE49-F238E27FC236}">
                <a16:creationId xmlns:a16="http://schemas.microsoft.com/office/drawing/2014/main" id="{EB0DD777-1D73-6948-AC52-CF61676A17A4}"/>
              </a:ext>
            </a:extLst>
          </p:cNvPr>
          <p:cNvSpPr>
            <a:spLocks noGrp="1"/>
          </p:cNvSpPr>
          <p:nvPr>
            <p:ph idx="1"/>
          </p:nvPr>
        </p:nvSpPr>
        <p:spPr>
          <a:xfrm>
            <a:off x="628650" y="1054102"/>
            <a:ext cx="7886700" cy="5110162"/>
          </a:xfrm>
        </p:spPr>
        <p:txBody>
          <a:bodyPr>
            <a:normAutofit/>
          </a:bodyPr>
          <a:lstStyle/>
          <a:p>
            <a:pPr>
              <a:buFont typeface="Wingdings" pitchFamily="2" charset="2"/>
              <a:buChar char="q"/>
            </a:pPr>
            <a:r>
              <a:rPr lang="en-CA" sz="1600" b="1" dirty="0">
                <a:latin typeface="Times New Roman" panose="02020603050405020304" pitchFamily="18" charset="0"/>
                <a:ea typeface="Catamaran"/>
                <a:cs typeface="Times New Roman" panose="02020603050405020304" pitchFamily="18" charset="0"/>
                <a:sym typeface="Catamaran"/>
              </a:rPr>
              <a:t>Dataset Overview</a:t>
            </a:r>
            <a:endParaRPr lang="en-CA" sz="1600" dirty="0">
              <a:latin typeface="Times New Roman" panose="02020603050405020304" pitchFamily="18" charset="0"/>
              <a:cs typeface="Times New Roman" panose="02020603050405020304" pitchFamily="18" charset="0"/>
            </a:endParaRPr>
          </a:p>
          <a:p>
            <a:pPr marL="0" indent="0">
              <a:buNone/>
            </a:pPr>
            <a:r>
              <a:rPr lang="en-CA" sz="1400" dirty="0">
                <a:latin typeface="Times New Roman" panose="02020603050405020304" pitchFamily="18" charset="0"/>
                <a:cs typeface="Times New Roman" panose="02020603050405020304" pitchFamily="18" charset="0"/>
              </a:rPr>
              <a:t>Comprehensive information on city council orders, sponsor-related data, temporal insights, and demographic details of the City of Portland, Maine.</a:t>
            </a:r>
          </a:p>
          <a:p>
            <a:pPr>
              <a:buFont typeface="Wingdings" pitchFamily="2" charset="2"/>
              <a:buChar char="Ø"/>
            </a:pPr>
            <a:r>
              <a:rPr lang="en-CA" sz="1400" dirty="0">
                <a:latin typeface="Times New Roman" panose="02020603050405020304" pitchFamily="18" charset="0"/>
                <a:cs typeface="Times New Roman" panose="02020603050405020304" pitchFamily="18" charset="0"/>
              </a:rPr>
              <a:t>Number of columns: 11</a:t>
            </a:r>
          </a:p>
          <a:p>
            <a:pPr>
              <a:buFont typeface="Wingdings" pitchFamily="2" charset="2"/>
              <a:buChar char="Ø"/>
            </a:pPr>
            <a:r>
              <a:rPr lang="en-CA" sz="1400" dirty="0">
                <a:latin typeface="Times New Roman" panose="02020603050405020304" pitchFamily="18" charset="0"/>
                <a:cs typeface="Times New Roman" panose="02020603050405020304" pitchFamily="18" charset="0"/>
              </a:rPr>
              <a:t>Number of Rows: 390</a:t>
            </a:r>
          </a:p>
          <a:p>
            <a:pPr>
              <a:buFont typeface="Wingdings" pitchFamily="2" charset="2"/>
              <a:buChar char="Ø"/>
            </a:pPr>
            <a:r>
              <a:rPr lang="en-CA" sz="1400" dirty="0">
                <a:latin typeface="Times New Roman" panose="02020603050405020304" pitchFamily="18" charset="0"/>
                <a:cs typeface="Times New Roman" panose="02020603050405020304" pitchFamily="18" charset="0"/>
              </a:rPr>
              <a:t>All variables were strings</a:t>
            </a:r>
          </a:p>
          <a:p>
            <a:pPr marL="0" indent="0">
              <a:buNone/>
            </a:pPr>
            <a:endParaRPr lang="en-CA" sz="1400" dirty="0">
              <a:latin typeface="Times New Roman" panose="02020603050405020304" pitchFamily="18" charset="0"/>
              <a:cs typeface="Times New Roman" panose="02020603050405020304" pitchFamily="18" charset="0"/>
            </a:endParaRPr>
          </a:p>
          <a:p>
            <a:pPr>
              <a:spcAft>
                <a:spcPts val="600"/>
              </a:spcAft>
              <a:buFont typeface="Wingdings" pitchFamily="2" charset="2"/>
              <a:buChar char="q"/>
            </a:pPr>
            <a:r>
              <a:rPr lang="en-US" sz="1500" b="1" dirty="0">
                <a:latin typeface="Times New Roman" panose="02020603050405020304" pitchFamily="18" charset="0"/>
                <a:cs typeface="Times New Roman" panose="02020603050405020304" pitchFamily="18" charset="0"/>
              </a:rPr>
              <a:t>Business Questions</a:t>
            </a:r>
          </a:p>
          <a:p>
            <a:pPr lvl="1">
              <a:spcBef>
                <a:spcPts val="0"/>
              </a:spcBef>
              <a:buFont typeface="Wingdings" pitchFamily="2" charset="2"/>
              <a:buChar char="Ø"/>
            </a:pPr>
            <a:r>
              <a:rPr lang="en-CA" sz="1400" dirty="0">
                <a:latin typeface="Times New Roman" panose="02020603050405020304" pitchFamily="18" charset="0"/>
                <a:ea typeface="Catamaran"/>
                <a:cs typeface="Times New Roman" panose="02020603050405020304" pitchFamily="18" charset="0"/>
                <a:sym typeface="Catamaran"/>
              </a:rPr>
              <a:t>Mission:</a:t>
            </a:r>
            <a:r>
              <a:rPr lang="en-CA" sz="1400" dirty="0">
                <a:latin typeface="Times New Roman" panose="02020603050405020304" pitchFamily="18" charset="0"/>
                <a:cs typeface="Times New Roman" panose="02020603050405020304" pitchFamily="18" charset="0"/>
              </a:rPr>
              <a:t> How does Election Bridge aim to bridge the communication gap between citizens and government?</a:t>
            </a:r>
          </a:p>
          <a:p>
            <a:pPr marL="457200" lvl="1" indent="0">
              <a:spcBef>
                <a:spcPts val="0"/>
              </a:spcBef>
              <a:buNone/>
            </a:pPr>
            <a:endParaRPr lang="en-CA" sz="1400" dirty="0">
              <a:latin typeface="Times New Roman" panose="02020603050405020304" pitchFamily="18" charset="0"/>
              <a:cs typeface="Times New Roman" panose="02020603050405020304" pitchFamily="18" charset="0"/>
            </a:endParaRPr>
          </a:p>
          <a:p>
            <a:pPr lvl="1">
              <a:spcBef>
                <a:spcPts val="0"/>
              </a:spcBef>
              <a:buFont typeface="Wingdings" pitchFamily="2" charset="2"/>
              <a:buChar char="Ø"/>
            </a:pPr>
            <a:r>
              <a:rPr lang="en-CA" sz="1400" dirty="0">
                <a:latin typeface="Times New Roman" panose="02020603050405020304" pitchFamily="18" charset="0"/>
                <a:ea typeface="Catamaran"/>
                <a:cs typeface="Times New Roman" panose="02020603050405020304" pitchFamily="18" charset="0"/>
                <a:sym typeface="Catamaran"/>
              </a:rPr>
              <a:t>Products &amp; Services:</a:t>
            </a:r>
            <a:r>
              <a:rPr lang="en-CA" sz="1400" dirty="0">
                <a:latin typeface="Times New Roman" panose="02020603050405020304" pitchFamily="18" charset="0"/>
                <a:cs typeface="Times New Roman" panose="02020603050405020304" pitchFamily="18" charset="0"/>
              </a:rPr>
              <a:t> What unique offerings does Election Bridge provide to its users?</a:t>
            </a:r>
          </a:p>
          <a:p>
            <a:pPr marL="457200" lvl="1" indent="0">
              <a:lnSpc>
                <a:spcPct val="114999"/>
              </a:lnSpc>
              <a:buNone/>
            </a:pPr>
            <a:endParaRPr lang="en-CA" sz="1400" dirty="0">
              <a:latin typeface="Times New Roman" panose="02020603050405020304" pitchFamily="18" charset="0"/>
              <a:cs typeface="Times New Roman" panose="02020603050405020304" pitchFamily="18" charset="0"/>
            </a:endParaRPr>
          </a:p>
          <a:p>
            <a:pPr lvl="1">
              <a:spcBef>
                <a:spcPts val="0"/>
              </a:spcBef>
              <a:buFont typeface="Wingdings" pitchFamily="2" charset="2"/>
              <a:buChar char="Ø"/>
            </a:pPr>
            <a:r>
              <a:rPr lang="en-CA" sz="1400" dirty="0">
                <a:latin typeface="Times New Roman" panose="02020603050405020304" pitchFamily="18" charset="0"/>
                <a:cs typeface="Times New Roman" panose="02020603050405020304" pitchFamily="18" charset="0"/>
              </a:rPr>
              <a:t>Competitive Landscape: Who are the main competitors, and how does Election Bridge differentiate itself?</a:t>
            </a:r>
          </a:p>
          <a:p>
            <a:pPr marL="457200" lvl="1" indent="0">
              <a:spcBef>
                <a:spcPts val="0"/>
              </a:spcBef>
              <a:buNone/>
            </a:pPr>
            <a:endParaRPr lang="en-CA" sz="1400" dirty="0">
              <a:latin typeface="Times New Roman" panose="02020603050405020304" pitchFamily="18" charset="0"/>
              <a:cs typeface="Times New Roman" panose="02020603050405020304" pitchFamily="18" charset="0"/>
            </a:endParaRPr>
          </a:p>
          <a:p>
            <a:pPr lvl="1">
              <a:spcBef>
                <a:spcPts val="0"/>
              </a:spcBef>
              <a:buFont typeface="Wingdings" pitchFamily="2" charset="2"/>
              <a:buChar char="Ø"/>
            </a:pPr>
            <a:r>
              <a:rPr lang="en-CA" sz="1400" dirty="0">
                <a:latin typeface="Times New Roman" panose="02020603050405020304" pitchFamily="18" charset="0"/>
                <a:ea typeface="Catamaran"/>
                <a:cs typeface="Times New Roman" panose="02020603050405020304" pitchFamily="18" charset="0"/>
                <a:sym typeface="Catamaran"/>
              </a:rPr>
              <a:t>Evolving Industry Trends:</a:t>
            </a:r>
            <a:r>
              <a:rPr lang="en-CA" sz="1400" dirty="0">
                <a:latin typeface="Times New Roman" panose="02020603050405020304" pitchFamily="18" charset="0"/>
                <a:cs typeface="Times New Roman" panose="02020603050405020304" pitchFamily="18" charset="0"/>
              </a:rPr>
              <a:t> What are the key trends shaping the civic engagement sector?</a:t>
            </a:r>
          </a:p>
          <a:p>
            <a:pPr marL="457200" lvl="1" indent="0">
              <a:lnSpc>
                <a:spcPct val="114999"/>
              </a:lnSpc>
              <a:buNone/>
            </a:pPr>
            <a:endParaRPr lang="en-CA" sz="1400" dirty="0">
              <a:latin typeface="Times New Roman" panose="02020603050405020304" pitchFamily="18" charset="0"/>
              <a:cs typeface="Times New Roman" panose="02020603050405020304" pitchFamily="18" charset="0"/>
            </a:endParaRPr>
          </a:p>
          <a:p>
            <a:pPr lvl="1">
              <a:spcBef>
                <a:spcPts val="0"/>
              </a:spcBef>
              <a:buFont typeface="Wingdings" pitchFamily="2" charset="2"/>
              <a:buChar char="Ø"/>
            </a:pPr>
            <a:r>
              <a:rPr lang="en-CA" sz="1400" dirty="0">
                <a:latin typeface="Times New Roman" panose="02020603050405020304" pitchFamily="18" charset="0"/>
                <a:cs typeface="Times New Roman" panose="02020603050405020304" pitchFamily="18" charset="0"/>
              </a:rPr>
              <a:t>CEO's Focus Areas: If leading Election Bridge, what would be the primary areas of attention to ensure success?</a:t>
            </a:r>
          </a:p>
          <a:p>
            <a:endParaRPr lang="en-US" dirty="0"/>
          </a:p>
        </p:txBody>
      </p:sp>
      <p:sp>
        <p:nvSpPr>
          <p:cNvPr id="4" name="Slide Number Placeholder 3">
            <a:extLst>
              <a:ext uri="{FF2B5EF4-FFF2-40B4-BE49-F238E27FC236}">
                <a16:creationId xmlns:a16="http://schemas.microsoft.com/office/drawing/2014/main" id="{DCEE4BA8-DE36-224E-9879-1312B2CD62E7}"/>
              </a:ext>
            </a:extLst>
          </p:cNvPr>
          <p:cNvSpPr>
            <a:spLocks noGrp="1"/>
          </p:cNvSpPr>
          <p:nvPr>
            <p:ph type="sldNum" sz="quarter" idx="12"/>
          </p:nvPr>
        </p:nvSpPr>
        <p:spPr/>
        <p:txBody>
          <a:bodyPr/>
          <a:lstStyle/>
          <a:p>
            <a:fld id="{56042B90-D4AE-824D-9DC4-173413D8AEE9}" type="slidenum">
              <a:rPr lang="en-US" smtClean="0"/>
              <a:t>1</a:t>
            </a:fld>
            <a:endParaRPr lang="en-US"/>
          </a:p>
        </p:txBody>
      </p:sp>
      <p:pic>
        <p:nvPicPr>
          <p:cNvPr id="5" name="Google Shape;374;p22">
            <a:extLst>
              <a:ext uri="{FF2B5EF4-FFF2-40B4-BE49-F238E27FC236}">
                <a16:creationId xmlns:a16="http://schemas.microsoft.com/office/drawing/2014/main" id="{98FB25B7-6DAB-1045-AC49-ABD93DB08FEA}"/>
              </a:ext>
            </a:extLst>
          </p:cNvPr>
          <p:cNvPicPr preferRelativeResize="0"/>
          <p:nvPr/>
        </p:nvPicPr>
        <p:blipFill>
          <a:blip r:embed="rId2">
            <a:alphaModFix/>
          </a:blip>
          <a:stretch>
            <a:fillRect/>
          </a:stretch>
        </p:blipFill>
        <p:spPr>
          <a:xfrm>
            <a:off x="7196200" y="365127"/>
            <a:ext cx="1319150" cy="356950"/>
          </a:xfrm>
          <a:prstGeom prst="rect">
            <a:avLst/>
          </a:prstGeom>
          <a:noFill/>
          <a:ln>
            <a:noFill/>
          </a:ln>
        </p:spPr>
      </p:pic>
      <p:pic>
        <p:nvPicPr>
          <p:cNvPr id="7" name="Picture 6">
            <a:extLst>
              <a:ext uri="{FF2B5EF4-FFF2-40B4-BE49-F238E27FC236}">
                <a16:creationId xmlns:a16="http://schemas.microsoft.com/office/drawing/2014/main" id="{2C4B3184-28E8-594C-9E3A-3DF2890288A1}"/>
              </a:ext>
            </a:extLst>
          </p:cNvPr>
          <p:cNvPicPr>
            <a:picLocks noChangeAspect="1"/>
          </p:cNvPicPr>
          <p:nvPr/>
        </p:nvPicPr>
        <p:blipFill>
          <a:blip r:embed="rId3"/>
          <a:stretch>
            <a:fillRect/>
          </a:stretch>
        </p:blipFill>
        <p:spPr>
          <a:xfrm>
            <a:off x="286846" y="6385879"/>
            <a:ext cx="1224454" cy="370157"/>
          </a:xfrm>
          <a:prstGeom prst="rect">
            <a:avLst/>
          </a:prstGeom>
        </p:spPr>
      </p:pic>
    </p:spTree>
    <p:extLst>
      <p:ext uri="{BB962C8B-B14F-4D97-AF65-F5344CB8AC3E}">
        <p14:creationId xmlns:p14="http://schemas.microsoft.com/office/powerpoint/2010/main" val="12063452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5E0D67-56B1-D841-8149-019187E249BD}"/>
              </a:ext>
            </a:extLst>
          </p:cNvPr>
          <p:cNvSpPr>
            <a:spLocks noGrp="1"/>
          </p:cNvSpPr>
          <p:nvPr>
            <p:ph type="title"/>
          </p:nvPr>
        </p:nvSpPr>
        <p:spPr>
          <a:xfrm>
            <a:off x="628650" y="365126"/>
            <a:ext cx="6073364" cy="517001"/>
          </a:xfrm>
        </p:spPr>
        <p:txBody>
          <a:bodyPr>
            <a:normAutofit fontScale="90000"/>
          </a:bodyPr>
          <a:lstStyle/>
          <a:p>
            <a:r>
              <a:rPr lang="en-US" sz="2700" dirty="0">
                <a:latin typeface="Times New Roman" panose="02020603050405020304" pitchFamily="18" charset="0"/>
                <a:cs typeface="Times New Roman" panose="02020603050405020304" pitchFamily="18" charset="0"/>
              </a:rPr>
              <a:t>Summary</a:t>
            </a:r>
            <a:r>
              <a:rPr lang="en-US" dirty="0"/>
              <a:t> </a:t>
            </a:r>
            <a:r>
              <a:rPr lang="en-US" sz="2700" dirty="0">
                <a:latin typeface="Times New Roman" panose="02020603050405020304" pitchFamily="18" charset="0"/>
                <a:cs typeface="Times New Roman" panose="02020603050405020304" pitchFamily="18" charset="0"/>
              </a:rPr>
              <a:t>and Conclusion</a:t>
            </a:r>
          </a:p>
        </p:txBody>
      </p:sp>
      <p:sp>
        <p:nvSpPr>
          <p:cNvPr id="3" name="Content Placeholder 2">
            <a:extLst>
              <a:ext uri="{FF2B5EF4-FFF2-40B4-BE49-F238E27FC236}">
                <a16:creationId xmlns:a16="http://schemas.microsoft.com/office/drawing/2014/main" id="{91013262-D883-4B46-885A-DBF1DA6A4DFE}"/>
              </a:ext>
            </a:extLst>
          </p:cNvPr>
          <p:cNvSpPr>
            <a:spLocks noGrp="1"/>
          </p:cNvSpPr>
          <p:nvPr>
            <p:ph idx="1"/>
          </p:nvPr>
        </p:nvSpPr>
        <p:spPr>
          <a:xfrm>
            <a:off x="628650" y="1246825"/>
            <a:ext cx="7886700" cy="4351338"/>
          </a:xfrm>
        </p:spPr>
        <p:txBody>
          <a:bodyPr>
            <a:normAutofit/>
          </a:bodyPr>
          <a:lstStyle/>
          <a:p>
            <a:pPr>
              <a:buFont typeface="Wingdings" pitchFamily="2" charset="2"/>
              <a:buChar char="q"/>
            </a:pPr>
            <a:r>
              <a:rPr lang="en-CA" sz="1600" dirty="0">
                <a:latin typeface="Times New Roman" panose="02020603050405020304" pitchFamily="18" charset="0"/>
                <a:cs typeface="Times New Roman" panose="02020603050405020304" pitchFamily="18" charset="0"/>
              </a:rPr>
              <a:t>The models initially deployed—Naive Bayes and SVM—demonstrated very low effectiveness, with an accuracy slightly above 1%, and negligible precision and F1 scores. The Random Forest model failed, registering zeros across all performance metrics. These outcomes strongly indicate issues with model suitability, data integrity, or feature engineering, prompting a need to revisit data preprocessing and model optimization.</a:t>
            </a:r>
          </a:p>
          <a:p>
            <a:pPr>
              <a:buFont typeface="Wingdings" pitchFamily="2" charset="2"/>
              <a:buChar char="q"/>
            </a:pPr>
            <a:endParaRPr lang="en-CA" sz="1600" dirty="0">
              <a:latin typeface="Times New Roman" panose="02020603050405020304" pitchFamily="18" charset="0"/>
              <a:cs typeface="Times New Roman" panose="02020603050405020304" pitchFamily="18" charset="0"/>
            </a:endParaRPr>
          </a:p>
          <a:p>
            <a:pPr>
              <a:buFont typeface="Wingdings" pitchFamily="2" charset="2"/>
              <a:buChar char="q"/>
            </a:pPr>
            <a:r>
              <a:rPr lang="en-CA" sz="1600" dirty="0">
                <a:latin typeface="Times New Roman" panose="02020603050405020304" pitchFamily="18" charset="0"/>
                <a:cs typeface="Times New Roman" panose="02020603050405020304" pitchFamily="18" charset="0"/>
              </a:rPr>
              <a:t>Shifting to unsupervised learning, the K-means clustering technique was applied, successfully dividing the data into five distinct clusters. This division aligns well with the five predefined analysis categories and underscores K-means clustering's ability to organize data into well-delineated groups. </a:t>
            </a:r>
          </a:p>
          <a:p>
            <a:pPr>
              <a:buFont typeface="Wingdings" pitchFamily="2" charset="2"/>
              <a:buChar char="q"/>
            </a:pPr>
            <a:endParaRPr lang="en-CA" sz="1600" dirty="0">
              <a:latin typeface="Times New Roman" panose="02020603050405020304" pitchFamily="18" charset="0"/>
              <a:cs typeface="Times New Roman" panose="02020603050405020304" pitchFamily="18" charset="0"/>
            </a:endParaRPr>
          </a:p>
          <a:p>
            <a:pPr>
              <a:buFont typeface="Wingdings" pitchFamily="2" charset="2"/>
              <a:buChar char="q"/>
            </a:pPr>
            <a:r>
              <a:rPr lang="en-CA" sz="1600" dirty="0">
                <a:latin typeface="Times New Roman" panose="02020603050405020304" pitchFamily="18" charset="0"/>
                <a:cs typeface="Times New Roman" panose="02020603050405020304" pitchFamily="18" charset="0"/>
              </a:rPr>
              <a:t>This method's effectiveness highlights its potential as a more appropriate approach for this dataset, especially due to the previous models' underperformance.</a:t>
            </a:r>
          </a:p>
          <a:p>
            <a:endParaRPr lang="en-US" dirty="0"/>
          </a:p>
        </p:txBody>
      </p:sp>
      <p:sp>
        <p:nvSpPr>
          <p:cNvPr id="4" name="Slide Number Placeholder 3">
            <a:extLst>
              <a:ext uri="{FF2B5EF4-FFF2-40B4-BE49-F238E27FC236}">
                <a16:creationId xmlns:a16="http://schemas.microsoft.com/office/drawing/2014/main" id="{C7C4EB2A-B5E1-224B-A143-F1ADFC11C842}"/>
              </a:ext>
            </a:extLst>
          </p:cNvPr>
          <p:cNvSpPr>
            <a:spLocks noGrp="1"/>
          </p:cNvSpPr>
          <p:nvPr>
            <p:ph type="sldNum" sz="quarter" idx="12"/>
          </p:nvPr>
        </p:nvSpPr>
        <p:spPr/>
        <p:txBody>
          <a:bodyPr/>
          <a:lstStyle/>
          <a:p>
            <a:fld id="{56042B90-D4AE-824D-9DC4-173413D8AEE9}" type="slidenum">
              <a:rPr lang="en-US" smtClean="0"/>
              <a:t>19</a:t>
            </a:fld>
            <a:endParaRPr lang="en-US"/>
          </a:p>
        </p:txBody>
      </p:sp>
      <p:pic>
        <p:nvPicPr>
          <p:cNvPr id="5" name="Google Shape;374;p22">
            <a:extLst>
              <a:ext uri="{FF2B5EF4-FFF2-40B4-BE49-F238E27FC236}">
                <a16:creationId xmlns:a16="http://schemas.microsoft.com/office/drawing/2014/main" id="{CB1BB0F9-AD39-9841-B214-97B527CA4ED4}"/>
              </a:ext>
            </a:extLst>
          </p:cNvPr>
          <p:cNvPicPr preferRelativeResize="0"/>
          <p:nvPr/>
        </p:nvPicPr>
        <p:blipFill>
          <a:blip r:embed="rId2">
            <a:alphaModFix/>
          </a:blip>
          <a:stretch>
            <a:fillRect/>
          </a:stretch>
        </p:blipFill>
        <p:spPr>
          <a:xfrm>
            <a:off x="7196200" y="328432"/>
            <a:ext cx="1319150" cy="356950"/>
          </a:xfrm>
          <a:prstGeom prst="rect">
            <a:avLst/>
          </a:prstGeom>
          <a:noFill/>
          <a:ln>
            <a:noFill/>
          </a:ln>
        </p:spPr>
      </p:pic>
      <p:pic>
        <p:nvPicPr>
          <p:cNvPr id="6" name="Picture 5">
            <a:extLst>
              <a:ext uri="{FF2B5EF4-FFF2-40B4-BE49-F238E27FC236}">
                <a16:creationId xmlns:a16="http://schemas.microsoft.com/office/drawing/2014/main" id="{CA6E015E-A282-2548-8A04-4D3EBE99EF22}"/>
              </a:ext>
            </a:extLst>
          </p:cNvPr>
          <p:cNvPicPr>
            <a:picLocks noChangeAspect="1"/>
          </p:cNvPicPr>
          <p:nvPr/>
        </p:nvPicPr>
        <p:blipFill>
          <a:blip r:embed="rId3"/>
          <a:stretch>
            <a:fillRect/>
          </a:stretch>
        </p:blipFill>
        <p:spPr>
          <a:xfrm>
            <a:off x="286846" y="6385879"/>
            <a:ext cx="1224454" cy="370157"/>
          </a:xfrm>
          <a:prstGeom prst="rect">
            <a:avLst/>
          </a:prstGeom>
        </p:spPr>
      </p:pic>
    </p:spTree>
    <p:extLst>
      <p:ext uri="{BB962C8B-B14F-4D97-AF65-F5344CB8AC3E}">
        <p14:creationId xmlns:p14="http://schemas.microsoft.com/office/powerpoint/2010/main" val="15073856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862550-1C74-934A-ADA2-1AFA2882F120}"/>
              </a:ext>
            </a:extLst>
          </p:cNvPr>
          <p:cNvSpPr>
            <a:spLocks noGrp="1"/>
          </p:cNvSpPr>
          <p:nvPr>
            <p:ph type="title"/>
          </p:nvPr>
        </p:nvSpPr>
        <p:spPr>
          <a:xfrm>
            <a:off x="628650" y="365127"/>
            <a:ext cx="6051550" cy="485773"/>
          </a:xfrm>
        </p:spPr>
        <p:txBody>
          <a:bodyPr>
            <a:normAutofit/>
          </a:bodyPr>
          <a:lstStyle/>
          <a:p>
            <a:r>
              <a:rPr lang="en" sz="2400" dirty="0">
                <a:latin typeface="Times New Roman" panose="02020603050405020304" pitchFamily="18" charset="0"/>
                <a:cs typeface="Times New Roman" panose="02020603050405020304" pitchFamily="18" charset="0"/>
              </a:rPr>
              <a:t>Recommendations</a:t>
            </a:r>
            <a:endParaRPr lang="en-US" sz="24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DE4B2C2D-65ED-D042-8739-69A01114F96C}"/>
              </a:ext>
            </a:extLst>
          </p:cNvPr>
          <p:cNvSpPr>
            <a:spLocks noGrp="1"/>
          </p:cNvSpPr>
          <p:nvPr>
            <p:ph idx="1"/>
          </p:nvPr>
        </p:nvSpPr>
        <p:spPr>
          <a:xfrm>
            <a:off x="628650" y="850900"/>
            <a:ext cx="7258050" cy="5534979"/>
          </a:xfrm>
        </p:spPr>
        <p:txBody>
          <a:bodyPr>
            <a:normAutofit/>
          </a:bodyPr>
          <a:lstStyle/>
          <a:p>
            <a:pPr marL="0" indent="0" algn="just">
              <a:buNone/>
            </a:pPr>
            <a:r>
              <a:rPr lang="en-CA" sz="1400" dirty="0">
                <a:latin typeface="Times New Roman" panose="02020603050405020304" pitchFamily="18" charset="0"/>
                <a:cs typeface="Times New Roman" panose="02020603050405020304" pitchFamily="18" charset="0"/>
              </a:rPr>
              <a:t>Based on the analysis and outcomes, the following recommendations are made to improve the model performance and data categorization:</a:t>
            </a:r>
          </a:p>
          <a:p>
            <a:pPr marL="0" indent="0" algn="just">
              <a:buNone/>
            </a:pPr>
            <a:endParaRPr lang="en-CA" sz="1400" dirty="0">
              <a:latin typeface="Times New Roman" panose="02020603050405020304" pitchFamily="18" charset="0"/>
              <a:cs typeface="Times New Roman" panose="02020603050405020304" pitchFamily="18" charset="0"/>
            </a:endParaRPr>
          </a:p>
          <a:p>
            <a:pPr algn="just">
              <a:buFont typeface="Wingdings" pitchFamily="2" charset="2"/>
              <a:buChar char="q"/>
            </a:pPr>
            <a:r>
              <a:rPr lang="en-CA" sz="1400" b="1" dirty="0">
                <a:latin typeface="Times New Roman" panose="02020603050405020304" pitchFamily="18" charset="0"/>
                <a:cs typeface="Times New Roman" panose="02020603050405020304" pitchFamily="18" charset="0"/>
              </a:rPr>
              <a:t>Data Quality</a:t>
            </a:r>
            <a:r>
              <a:rPr lang="en-CA" sz="1400" dirty="0">
                <a:latin typeface="Times New Roman" panose="02020603050405020304" pitchFamily="18" charset="0"/>
                <a:cs typeface="Times New Roman" panose="02020603050405020304" pitchFamily="18" charset="0"/>
              </a:rPr>
              <a:t>: Assess and enhance the quality of the dataset. Ensure that the data is complete, accurate, and relevant. Special attention should be given to address fields to ensure they contain sufficient detail for effective categorization.</a:t>
            </a:r>
          </a:p>
          <a:p>
            <a:pPr algn="just">
              <a:buFont typeface="Wingdings" pitchFamily="2" charset="2"/>
              <a:buChar char="q"/>
            </a:pPr>
            <a:r>
              <a:rPr lang="en-CA" sz="1400" b="1" dirty="0">
                <a:latin typeface="Times New Roman" panose="02020603050405020304" pitchFamily="18" charset="0"/>
                <a:cs typeface="Times New Roman" panose="02020603050405020304" pitchFamily="18" charset="0"/>
              </a:rPr>
              <a:t>Address Information</a:t>
            </a:r>
            <a:r>
              <a:rPr lang="en-CA" sz="1400" dirty="0">
                <a:latin typeface="Times New Roman" panose="02020603050405020304" pitchFamily="18" charset="0"/>
                <a:cs typeface="Times New Roman" panose="02020603050405020304" pitchFamily="18" charset="0"/>
              </a:rPr>
              <a:t>: Address the issue of insufficient address information. Consider additional data enrichment strategies, such as data augmentation from external sources, to fill in the gaps where street address information is missing or incomplete.</a:t>
            </a:r>
          </a:p>
          <a:p>
            <a:pPr algn="just">
              <a:buFont typeface="Wingdings" pitchFamily="2" charset="2"/>
              <a:buChar char="q"/>
            </a:pPr>
            <a:r>
              <a:rPr lang="en-CA" sz="1400" b="1" dirty="0">
                <a:latin typeface="Times New Roman" panose="02020603050405020304" pitchFamily="18" charset="0"/>
                <a:cs typeface="Times New Roman" panose="02020603050405020304" pitchFamily="18" charset="0"/>
              </a:rPr>
              <a:t>Policy Categorization</a:t>
            </a:r>
            <a:r>
              <a:rPr lang="en-CA" sz="1400" dirty="0">
                <a:latin typeface="Times New Roman" panose="02020603050405020304" pitchFamily="18" charset="0"/>
                <a:cs typeface="Times New Roman" panose="02020603050405020304" pitchFamily="18" charset="0"/>
              </a:rPr>
              <a:t>: Clarify and standardize policy categorization criteria. Develop a more robust categorization framework that can reduce ambiguity and improve the interpretability of machine learning outputs.</a:t>
            </a:r>
          </a:p>
          <a:p>
            <a:pPr algn="just">
              <a:buFont typeface="Wingdings" pitchFamily="2" charset="2"/>
              <a:buChar char="q"/>
            </a:pPr>
            <a:r>
              <a:rPr lang="en-CA" sz="1400" b="1" dirty="0">
                <a:latin typeface="Times New Roman" panose="02020603050405020304" pitchFamily="18" charset="0"/>
                <a:cs typeface="Times New Roman" panose="02020603050405020304" pitchFamily="18" charset="0"/>
              </a:rPr>
              <a:t>Feature Engineering</a:t>
            </a:r>
            <a:r>
              <a:rPr lang="en-CA" sz="1400" dirty="0">
                <a:latin typeface="Times New Roman" panose="02020603050405020304" pitchFamily="18" charset="0"/>
                <a:cs typeface="Times New Roman" panose="02020603050405020304" pitchFamily="18" charset="0"/>
              </a:rPr>
              <a:t>: Re-evaluate the feature selection and engineering process. Identify more discriminative features that could better capture the nuances of policy differences and lead to improved clustering or classification results.</a:t>
            </a:r>
          </a:p>
          <a:p>
            <a:pPr algn="just">
              <a:buFont typeface="Wingdings" pitchFamily="2" charset="2"/>
              <a:buChar char="q"/>
            </a:pPr>
            <a:r>
              <a:rPr lang="en-CA" sz="1400" b="1" dirty="0">
                <a:latin typeface="Times New Roman" panose="02020603050405020304" pitchFamily="18" charset="0"/>
                <a:cs typeface="Times New Roman" panose="02020603050405020304" pitchFamily="18" charset="0"/>
              </a:rPr>
              <a:t>Model Reassessment</a:t>
            </a:r>
            <a:r>
              <a:rPr lang="en-CA" sz="1400" dirty="0">
                <a:latin typeface="Times New Roman" panose="02020603050405020304" pitchFamily="18" charset="0"/>
                <a:cs typeface="Times New Roman" panose="02020603050405020304" pitchFamily="18" charset="0"/>
              </a:rPr>
              <a:t>: Reassess the choice of models and consider alternatives that may be more suitable for the dataset characteristics, especially considering the high dimensionality and sparse nature of text data.</a:t>
            </a:r>
          </a:p>
          <a:p>
            <a:pPr marL="0" indent="0" algn="just">
              <a:buNone/>
            </a:pPr>
            <a:endParaRPr lang="en-CA" sz="1400" dirty="0">
              <a:latin typeface="Times New Roman" panose="02020603050405020304" pitchFamily="18" charset="0"/>
              <a:cs typeface="Times New Roman" panose="02020603050405020304" pitchFamily="18" charset="0"/>
            </a:endParaRPr>
          </a:p>
          <a:p>
            <a:pPr marL="0" indent="0" algn="just">
              <a:buNone/>
            </a:pPr>
            <a:r>
              <a:rPr lang="en-CA" sz="1400" dirty="0">
                <a:latin typeface="Times New Roman" panose="02020603050405020304" pitchFamily="18" charset="0"/>
                <a:cs typeface="Times New Roman" panose="02020603050405020304" pitchFamily="18" charset="0"/>
              </a:rPr>
              <a:t>By implementing these recommendations, there should be an improvement in the performance of the machine learning models and the overall clarity of policy categorization.</a:t>
            </a:r>
          </a:p>
          <a:p>
            <a:endParaRPr lang="en-US" dirty="0"/>
          </a:p>
        </p:txBody>
      </p:sp>
      <p:sp>
        <p:nvSpPr>
          <p:cNvPr id="4" name="Slide Number Placeholder 3">
            <a:extLst>
              <a:ext uri="{FF2B5EF4-FFF2-40B4-BE49-F238E27FC236}">
                <a16:creationId xmlns:a16="http://schemas.microsoft.com/office/drawing/2014/main" id="{15EB8A1F-D934-CA49-AFA6-10A60057790B}"/>
              </a:ext>
            </a:extLst>
          </p:cNvPr>
          <p:cNvSpPr>
            <a:spLocks noGrp="1"/>
          </p:cNvSpPr>
          <p:nvPr>
            <p:ph type="sldNum" sz="quarter" idx="12"/>
          </p:nvPr>
        </p:nvSpPr>
        <p:spPr/>
        <p:txBody>
          <a:bodyPr/>
          <a:lstStyle/>
          <a:p>
            <a:fld id="{56042B90-D4AE-824D-9DC4-173413D8AEE9}" type="slidenum">
              <a:rPr lang="en-US" smtClean="0"/>
              <a:t>20</a:t>
            </a:fld>
            <a:endParaRPr lang="en-US"/>
          </a:p>
        </p:txBody>
      </p:sp>
      <p:pic>
        <p:nvPicPr>
          <p:cNvPr id="5" name="Google Shape;374;p22">
            <a:extLst>
              <a:ext uri="{FF2B5EF4-FFF2-40B4-BE49-F238E27FC236}">
                <a16:creationId xmlns:a16="http://schemas.microsoft.com/office/drawing/2014/main" id="{E0E2BBD0-32BD-ED4A-8E1F-2AFCD1610A80}"/>
              </a:ext>
            </a:extLst>
          </p:cNvPr>
          <p:cNvPicPr preferRelativeResize="0"/>
          <p:nvPr/>
        </p:nvPicPr>
        <p:blipFill>
          <a:blip r:embed="rId2">
            <a:alphaModFix/>
          </a:blip>
          <a:stretch>
            <a:fillRect/>
          </a:stretch>
        </p:blipFill>
        <p:spPr>
          <a:xfrm>
            <a:off x="7196200" y="251063"/>
            <a:ext cx="1319150" cy="356950"/>
          </a:xfrm>
          <a:prstGeom prst="rect">
            <a:avLst/>
          </a:prstGeom>
          <a:noFill/>
          <a:ln>
            <a:noFill/>
          </a:ln>
        </p:spPr>
      </p:pic>
      <p:pic>
        <p:nvPicPr>
          <p:cNvPr id="6" name="Picture 5">
            <a:extLst>
              <a:ext uri="{FF2B5EF4-FFF2-40B4-BE49-F238E27FC236}">
                <a16:creationId xmlns:a16="http://schemas.microsoft.com/office/drawing/2014/main" id="{3F38229A-0B27-B840-B5B2-2B05249BEDA3}"/>
              </a:ext>
            </a:extLst>
          </p:cNvPr>
          <p:cNvPicPr>
            <a:picLocks noChangeAspect="1"/>
          </p:cNvPicPr>
          <p:nvPr/>
        </p:nvPicPr>
        <p:blipFill>
          <a:blip r:embed="rId3"/>
          <a:stretch>
            <a:fillRect/>
          </a:stretch>
        </p:blipFill>
        <p:spPr>
          <a:xfrm>
            <a:off x="286846" y="6385879"/>
            <a:ext cx="1224454" cy="370157"/>
          </a:xfrm>
          <a:prstGeom prst="rect">
            <a:avLst/>
          </a:prstGeom>
        </p:spPr>
      </p:pic>
    </p:spTree>
    <p:extLst>
      <p:ext uri="{BB962C8B-B14F-4D97-AF65-F5344CB8AC3E}">
        <p14:creationId xmlns:p14="http://schemas.microsoft.com/office/powerpoint/2010/main" val="2047856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9D4907-05DD-A44C-9D9C-B652245B6CFB}"/>
              </a:ext>
            </a:extLst>
          </p:cNvPr>
          <p:cNvSpPr>
            <a:spLocks noGrp="1"/>
          </p:cNvSpPr>
          <p:nvPr>
            <p:ph type="title"/>
          </p:nvPr>
        </p:nvSpPr>
        <p:spPr>
          <a:xfrm>
            <a:off x="628650" y="365127"/>
            <a:ext cx="4832350" cy="460374"/>
          </a:xfrm>
        </p:spPr>
        <p:txBody>
          <a:bodyPr>
            <a:normAutofit/>
          </a:bodyPr>
          <a:lstStyle/>
          <a:p>
            <a:r>
              <a:rPr lang="en-CA" sz="2400" i="0" dirty="0">
                <a:effectLst/>
                <a:latin typeface="Times New Roman" panose="02020603050405020304" pitchFamily="18" charset="0"/>
                <a:cs typeface="Times New Roman" panose="02020603050405020304" pitchFamily="18" charset="0"/>
              </a:rPr>
              <a:t>Future Research Direction</a:t>
            </a:r>
            <a:endParaRPr lang="en-US" sz="24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643DAD36-0588-5A4C-B10D-34AA6DE4D677}"/>
              </a:ext>
            </a:extLst>
          </p:cNvPr>
          <p:cNvSpPr>
            <a:spLocks noGrp="1"/>
          </p:cNvSpPr>
          <p:nvPr>
            <p:ph idx="1"/>
          </p:nvPr>
        </p:nvSpPr>
        <p:spPr>
          <a:xfrm>
            <a:off x="628650" y="1477962"/>
            <a:ext cx="7232650" cy="3902075"/>
          </a:xfrm>
        </p:spPr>
        <p:txBody>
          <a:bodyPr>
            <a:normAutofit/>
          </a:bodyPr>
          <a:lstStyle/>
          <a:p>
            <a:pPr algn="just">
              <a:buFont typeface="Wingdings" pitchFamily="2" charset="2"/>
              <a:buChar char="q"/>
            </a:pPr>
            <a:r>
              <a:rPr lang="en-CA" sz="1500" b="1" i="0" dirty="0">
                <a:effectLst/>
                <a:latin typeface="Times New Roman" panose="02020603050405020304" pitchFamily="18" charset="0"/>
                <a:cs typeface="Times New Roman" panose="02020603050405020304" pitchFamily="18" charset="0"/>
              </a:rPr>
              <a:t>Predictive Modeling Refinement</a:t>
            </a:r>
            <a:endParaRPr lang="en-CA" sz="1500" b="0" i="0" dirty="0">
              <a:effectLst/>
              <a:latin typeface="Times New Roman" panose="02020603050405020304" pitchFamily="18" charset="0"/>
              <a:cs typeface="Times New Roman" panose="02020603050405020304" pitchFamily="18" charset="0"/>
            </a:endParaRPr>
          </a:p>
          <a:p>
            <a:pPr lvl="1" algn="just">
              <a:buFont typeface="Wingdings" pitchFamily="2" charset="2"/>
              <a:buChar char="Ø"/>
            </a:pPr>
            <a:r>
              <a:rPr lang="en-CA" sz="1500" b="0" i="0" dirty="0">
                <a:effectLst/>
                <a:latin typeface="Times New Roman" panose="02020603050405020304" pitchFamily="18" charset="0"/>
                <a:cs typeface="Times New Roman" panose="02020603050405020304" pitchFamily="18" charset="0"/>
              </a:rPr>
              <a:t>Invest in refining predictive models to improve the accuracy of category predictions, aiming for a higher percentage of correct predictions.</a:t>
            </a:r>
          </a:p>
          <a:p>
            <a:pPr lvl="1" algn="just">
              <a:buFont typeface="Wingdings" pitchFamily="2" charset="2"/>
              <a:buChar char="q"/>
            </a:pPr>
            <a:endParaRPr lang="en-CA" sz="1500" b="0" i="0" dirty="0">
              <a:effectLst/>
              <a:latin typeface="Times New Roman" panose="02020603050405020304" pitchFamily="18" charset="0"/>
              <a:cs typeface="Times New Roman" panose="02020603050405020304" pitchFamily="18" charset="0"/>
            </a:endParaRPr>
          </a:p>
          <a:p>
            <a:pPr algn="just">
              <a:buFont typeface="Wingdings" pitchFamily="2" charset="2"/>
              <a:buChar char="q"/>
            </a:pPr>
            <a:r>
              <a:rPr lang="en-CA" sz="1500" b="1" i="0" dirty="0">
                <a:effectLst/>
                <a:latin typeface="Times New Roman" panose="02020603050405020304" pitchFamily="18" charset="0"/>
                <a:cs typeface="Times New Roman" panose="02020603050405020304" pitchFamily="18" charset="0"/>
              </a:rPr>
              <a:t>User Engagement Patterns</a:t>
            </a:r>
            <a:endParaRPr lang="en-CA" sz="1500" b="0" i="0" dirty="0">
              <a:effectLst/>
              <a:latin typeface="Times New Roman" panose="02020603050405020304" pitchFamily="18" charset="0"/>
              <a:cs typeface="Times New Roman" panose="02020603050405020304" pitchFamily="18" charset="0"/>
            </a:endParaRPr>
          </a:p>
          <a:p>
            <a:pPr lvl="1" algn="just">
              <a:buFont typeface="Wingdings" pitchFamily="2" charset="2"/>
              <a:buChar char="Ø"/>
            </a:pPr>
            <a:r>
              <a:rPr lang="en-CA" sz="1500" b="0" i="0" dirty="0">
                <a:effectLst/>
                <a:latin typeface="Times New Roman" panose="02020603050405020304" pitchFamily="18" charset="0"/>
                <a:cs typeface="Times New Roman" panose="02020603050405020304" pitchFamily="18" charset="0"/>
              </a:rPr>
              <a:t>Research user engagement patterns to understand how citizens interact with the platform, informing strategies to enhance user experience.</a:t>
            </a:r>
          </a:p>
          <a:p>
            <a:pPr lvl="1" algn="just">
              <a:buFont typeface="Wingdings" pitchFamily="2" charset="2"/>
              <a:buChar char="q"/>
            </a:pPr>
            <a:endParaRPr lang="en-CA" sz="1500" b="0" i="0" dirty="0">
              <a:effectLst/>
              <a:latin typeface="Times New Roman" panose="02020603050405020304" pitchFamily="18" charset="0"/>
              <a:cs typeface="Times New Roman" panose="02020603050405020304" pitchFamily="18" charset="0"/>
            </a:endParaRPr>
          </a:p>
          <a:p>
            <a:pPr algn="just">
              <a:buFont typeface="Wingdings" pitchFamily="2" charset="2"/>
              <a:buChar char="q"/>
            </a:pPr>
            <a:r>
              <a:rPr lang="en-CA" sz="1500" b="1" i="0" dirty="0">
                <a:effectLst/>
                <a:latin typeface="Times New Roman" panose="02020603050405020304" pitchFamily="18" charset="0"/>
                <a:cs typeface="Times New Roman" panose="02020603050405020304" pitchFamily="18" charset="0"/>
              </a:rPr>
              <a:t>Impact Assessment Framework</a:t>
            </a:r>
            <a:endParaRPr lang="en-CA" sz="1500" b="0" i="0" dirty="0">
              <a:effectLst/>
              <a:latin typeface="Times New Roman" panose="02020603050405020304" pitchFamily="18" charset="0"/>
              <a:cs typeface="Times New Roman" panose="02020603050405020304" pitchFamily="18" charset="0"/>
            </a:endParaRPr>
          </a:p>
          <a:p>
            <a:pPr lvl="1" algn="just">
              <a:buFont typeface="Wingdings" pitchFamily="2" charset="2"/>
              <a:buChar char="Ø"/>
            </a:pPr>
            <a:r>
              <a:rPr lang="en-CA" sz="1500" b="0" i="0" dirty="0">
                <a:effectLst/>
                <a:latin typeface="Times New Roman" panose="02020603050405020304" pitchFamily="18" charset="0"/>
                <a:cs typeface="Times New Roman" panose="02020603050405020304" pitchFamily="18" charset="0"/>
              </a:rPr>
              <a:t>Develop a framework for assessing the impact of Election Bridge on civic engagement, measuring the platform's effectiveness in facilitating communication and influencing decision-making.</a:t>
            </a:r>
          </a:p>
          <a:p>
            <a:endParaRPr lang="en-US" dirty="0"/>
          </a:p>
        </p:txBody>
      </p:sp>
      <p:sp>
        <p:nvSpPr>
          <p:cNvPr id="4" name="Slide Number Placeholder 3">
            <a:extLst>
              <a:ext uri="{FF2B5EF4-FFF2-40B4-BE49-F238E27FC236}">
                <a16:creationId xmlns:a16="http://schemas.microsoft.com/office/drawing/2014/main" id="{B9AB3E92-6B37-774C-90C6-1F0A8B5A8C51}"/>
              </a:ext>
            </a:extLst>
          </p:cNvPr>
          <p:cNvSpPr>
            <a:spLocks noGrp="1"/>
          </p:cNvSpPr>
          <p:nvPr>
            <p:ph type="sldNum" sz="quarter" idx="12"/>
          </p:nvPr>
        </p:nvSpPr>
        <p:spPr/>
        <p:txBody>
          <a:bodyPr/>
          <a:lstStyle/>
          <a:p>
            <a:fld id="{56042B90-D4AE-824D-9DC4-173413D8AEE9}" type="slidenum">
              <a:rPr lang="en-US" smtClean="0"/>
              <a:t>21</a:t>
            </a:fld>
            <a:endParaRPr lang="en-US"/>
          </a:p>
        </p:txBody>
      </p:sp>
      <p:pic>
        <p:nvPicPr>
          <p:cNvPr id="6" name="Google Shape;374;p22">
            <a:extLst>
              <a:ext uri="{FF2B5EF4-FFF2-40B4-BE49-F238E27FC236}">
                <a16:creationId xmlns:a16="http://schemas.microsoft.com/office/drawing/2014/main" id="{B727C731-BF51-2948-A12B-6E5193EA955A}"/>
              </a:ext>
            </a:extLst>
          </p:cNvPr>
          <p:cNvPicPr preferRelativeResize="0"/>
          <p:nvPr/>
        </p:nvPicPr>
        <p:blipFill>
          <a:blip r:embed="rId2">
            <a:alphaModFix/>
          </a:blip>
          <a:stretch>
            <a:fillRect/>
          </a:stretch>
        </p:blipFill>
        <p:spPr>
          <a:xfrm>
            <a:off x="7201725" y="323173"/>
            <a:ext cx="1319150" cy="356950"/>
          </a:xfrm>
          <a:prstGeom prst="rect">
            <a:avLst/>
          </a:prstGeom>
          <a:noFill/>
          <a:ln>
            <a:noFill/>
          </a:ln>
        </p:spPr>
      </p:pic>
      <p:pic>
        <p:nvPicPr>
          <p:cNvPr id="7" name="Picture 6">
            <a:extLst>
              <a:ext uri="{FF2B5EF4-FFF2-40B4-BE49-F238E27FC236}">
                <a16:creationId xmlns:a16="http://schemas.microsoft.com/office/drawing/2014/main" id="{BD92A7C9-82F7-724C-BADF-4832464D50DD}"/>
              </a:ext>
            </a:extLst>
          </p:cNvPr>
          <p:cNvPicPr>
            <a:picLocks noChangeAspect="1"/>
          </p:cNvPicPr>
          <p:nvPr/>
        </p:nvPicPr>
        <p:blipFill>
          <a:blip r:embed="rId3"/>
          <a:stretch>
            <a:fillRect/>
          </a:stretch>
        </p:blipFill>
        <p:spPr>
          <a:xfrm>
            <a:off x="286846" y="6385879"/>
            <a:ext cx="1224454" cy="370157"/>
          </a:xfrm>
          <a:prstGeom prst="rect">
            <a:avLst/>
          </a:prstGeom>
        </p:spPr>
      </p:pic>
    </p:spTree>
    <p:extLst>
      <p:ext uri="{BB962C8B-B14F-4D97-AF65-F5344CB8AC3E}">
        <p14:creationId xmlns:p14="http://schemas.microsoft.com/office/powerpoint/2010/main" val="12535932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DEFCCC-48D9-A540-8318-2E143E44F3D9}"/>
              </a:ext>
            </a:extLst>
          </p:cNvPr>
          <p:cNvSpPr>
            <a:spLocks noGrp="1"/>
          </p:cNvSpPr>
          <p:nvPr>
            <p:ph type="title"/>
          </p:nvPr>
        </p:nvSpPr>
        <p:spPr>
          <a:xfrm>
            <a:off x="958850" y="488951"/>
            <a:ext cx="6076950" cy="600074"/>
          </a:xfrm>
        </p:spPr>
        <p:txBody>
          <a:bodyPr>
            <a:normAutofit/>
          </a:bodyPr>
          <a:lstStyle/>
          <a:p>
            <a:r>
              <a:rPr lang="en-CA" sz="2400" i="0" dirty="0">
                <a:effectLst/>
                <a:latin typeface="Times New Roman" panose="02020603050405020304" pitchFamily="18" charset="0"/>
                <a:cs typeface="Times New Roman" panose="02020603050405020304" pitchFamily="18" charset="0"/>
              </a:rPr>
              <a:t>References</a:t>
            </a:r>
            <a:endParaRPr lang="en-US" sz="24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59CC1D0D-5B19-B54D-8F00-2B0A334BCF53}"/>
              </a:ext>
            </a:extLst>
          </p:cNvPr>
          <p:cNvSpPr>
            <a:spLocks noGrp="1"/>
          </p:cNvSpPr>
          <p:nvPr>
            <p:ph idx="1"/>
          </p:nvPr>
        </p:nvSpPr>
        <p:spPr>
          <a:xfrm>
            <a:off x="755650" y="1508125"/>
            <a:ext cx="7321550" cy="3457575"/>
          </a:xfrm>
        </p:spPr>
        <p:txBody>
          <a:bodyPr>
            <a:normAutofit/>
          </a:bodyPr>
          <a:lstStyle/>
          <a:p>
            <a:pPr>
              <a:buFont typeface="Wingdings" pitchFamily="2" charset="2"/>
              <a:buChar char="q"/>
            </a:pPr>
            <a:r>
              <a:rPr lang="en-CA" sz="1400" dirty="0">
                <a:effectLst/>
                <a:latin typeface="Times New Roman" panose="02020603050405020304" pitchFamily="18" charset="0"/>
                <a:ea typeface="Times New Roman" panose="02020603050405020304" pitchFamily="18" charset="0"/>
              </a:rPr>
              <a:t>Northeastern University. (n.d.). Meet Election Bridge. Retrieved from The Roux Institute: </a:t>
            </a:r>
            <a:r>
              <a:rPr lang="en-CA" sz="1400" u="sng" dirty="0">
                <a:solidFill>
                  <a:srgbClr val="0000FF"/>
                </a:solidFill>
                <a:effectLst/>
                <a:latin typeface="Times New Roman" panose="02020603050405020304" pitchFamily="18" charset="0"/>
                <a:ea typeface="Times New Roman" panose="02020603050405020304" pitchFamily="18" charset="0"/>
                <a:hlinkClick r:id="rId2"/>
              </a:rPr>
              <a:t>https://roux.northeastern.edu/news-articles/founder-feature-election-bridge/</a:t>
            </a:r>
            <a:endParaRPr lang="en-CA" sz="1400" dirty="0">
              <a:effectLst/>
              <a:latin typeface="Times New Roman" panose="02020603050405020304" pitchFamily="18" charset="0"/>
              <a:ea typeface="Times New Roman" panose="02020603050405020304" pitchFamily="18" charset="0"/>
            </a:endParaRPr>
          </a:p>
          <a:p>
            <a:pPr>
              <a:buFont typeface="Wingdings" pitchFamily="2" charset="2"/>
              <a:buChar char="q"/>
            </a:pPr>
            <a:r>
              <a:rPr lang="en-CA" sz="1400" dirty="0">
                <a:effectLst/>
                <a:latin typeface="Times New Roman" panose="02020603050405020304" pitchFamily="18" charset="0"/>
                <a:ea typeface="Times New Roman" panose="02020603050405020304" pitchFamily="18" charset="0"/>
              </a:rPr>
              <a:t>Text mining: Definition, techniques, use cases. (2023, May 12). Retrieved from </a:t>
            </a:r>
            <a:r>
              <a:rPr lang="en-CA" sz="1400" dirty="0" err="1">
                <a:effectLst/>
                <a:latin typeface="Times New Roman" panose="02020603050405020304" pitchFamily="18" charset="0"/>
                <a:ea typeface="Times New Roman" panose="02020603050405020304" pitchFamily="18" charset="0"/>
              </a:rPr>
              <a:t>DataScientest</a:t>
            </a:r>
            <a:r>
              <a:rPr lang="en-CA" sz="1400" dirty="0">
                <a:effectLst/>
                <a:latin typeface="Times New Roman" panose="02020603050405020304" pitchFamily="18" charset="0"/>
                <a:ea typeface="Times New Roman" panose="02020603050405020304" pitchFamily="18" charset="0"/>
              </a:rPr>
              <a:t>: </a:t>
            </a:r>
            <a:r>
              <a:rPr lang="en-CA" sz="1400" u="sng" dirty="0">
                <a:solidFill>
                  <a:srgbClr val="0000FF"/>
                </a:solidFill>
                <a:effectLst/>
                <a:latin typeface="Times New Roman" panose="02020603050405020304" pitchFamily="18" charset="0"/>
                <a:ea typeface="Times New Roman" panose="02020603050405020304" pitchFamily="18" charset="0"/>
                <a:hlinkClick r:id="rId3"/>
              </a:rPr>
              <a:t>https://datascientest.com/en/text-mining-all-you-need-to-know</a:t>
            </a:r>
            <a:r>
              <a:rPr lang="en-CA" sz="1400" dirty="0">
                <a:effectLst/>
                <a:latin typeface="Times New Roman" panose="02020603050405020304" pitchFamily="18" charset="0"/>
                <a:ea typeface="Times New Roman" panose="02020603050405020304" pitchFamily="18" charset="0"/>
              </a:rPr>
              <a:t>.</a:t>
            </a:r>
          </a:p>
          <a:p>
            <a:endParaRPr lang="en-US" dirty="0"/>
          </a:p>
        </p:txBody>
      </p:sp>
      <p:sp>
        <p:nvSpPr>
          <p:cNvPr id="6" name="Slide Number Placeholder 5">
            <a:extLst>
              <a:ext uri="{FF2B5EF4-FFF2-40B4-BE49-F238E27FC236}">
                <a16:creationId xmlns:a16="http://schemas.microsoft.com/office/drawing/2014/main" id="{938A8537-8451-924C-A5D1-DD03DC1195BF}"/>
              </a:ext>
            </a:extLst>
          </p:cNvPr>
          <p:cNvSpPr>
            <a:spLocks noGrp="1"/>
          </p:cNvSpPr>
          <p:nvPr>
            <p:ph type="sldNum" sz="quarter" idx="12"/>
          </p:nvPr>
        </p:nvSpPr>
        <p:spPr/>
        <p:txBody>
          <a:bodyPr/>
          <a:lstStyle/>
          <a:p>
            <a:fld id="{56042B90-D4AE-824D-9DC4-173413D8AEE9}" type="slidenum">
              <a:rPr lang="en-US" smtClean="0"/>
              <a:t>22</a:t>
            </a:fld>
            <a:endParaRPr lang="en-US"/>
          </a:p>
        </p:txBody>
      </p:sp>
      <p:pic>
        <p:nvPicPr>
          <p:cNvPr id="7" name="Picture 6">
            <a:extLst>
              <a:ext uri="{FF2B5EF4-FFF2-40B4-BE49-F238E27FC236}">
                <a16:creationId xmlns:a16="http://schemas.microsoft.com/office/drawing/2014/main" id="{A9864A75-C79C-8D43-A600-ADAB2047F0C9}"/>
              </a:ext>
            </a:extLst>
          </p:cNvPr>
          <p:cNvPicPr>
            <a:picLocks noChangeAspect="1"/>
          </p:cNvPicPr>
          <p:nvPr/>
        </p:nvPicPr>
        <p:blipFill>
          <a:blip r:embed="rId4"/>
          <a:stretch>
            <a:fillRect/>
          </a:stretch>
        </p:blipFill>
        <p:spPr>
          <a:xfrm>
            <a:off x="286846" y="6385879"/>
            <a:ext cx="1224454" cy="370157"/>
          </a:xfrm>
          <a:prstGeom prst="rect">
            <a:avLst/>
          </a:prstGeom>
        </p:spPr>
      </p:pic>
      <p:pic>
        <p:nvPicPr>
          <p:cNvPr id="8" name="Google Shape;374;p22">
            <a:extLst>
              <a:ext uri="{FF2B5EF4-FFF2-40B4-BE49-F238E27FC236}">
                <a16:creationId xmlns:a16="http://schemas.microsoft.com/office/drawing/2014/main" id="{259F4A3C-8975-A945-BA26-37BAE626461A}"/>
              </a:ext>
            </a:extLst>
          </p:cNvPr>
          <p:cNvPicPr preferRelativeResize="0"/>
          <p:nvPr/>
        </p:nvPicPr>
        <p:blipFill>
          <a:blip r:embed="rId5">
            <a:alphaModFix/>
          </a:blip>
          <a:stretch>
            <a:fillRect/>
          </a:stretch>
        </p:blipFill>
        <p:spPr>
          <a:xfrm>
            <a:off x="7196200" y="365127"/>
            <a:ext cx="1319150" cy="356950"/>
          </a:xfrm>
          <a:prstGeom prst="rect">
            <a:avLst/>
          </a:prstGeom>
          <a:noFill/>
          <a:ln>
            <a:noFill/>
          </a:ln>
        </p:spPr>
      </p:pic>
    </p:spTree>
    <p:extLst>
      <p:ext uri="{BB962C8B-B14F-4D97-AF65-F5344CB8AC3E}">
        <p14:creationId xmlns:p14="http://schemas.microsoft.com/office/powerpoint/2010/main" val="18159607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E091618-A9A0-BA46-B269-4BE06442CD0E}"/>
              </a:ext>
            </a:extLst>
          </p:cNvPr>
          <p:cNvPicPr>
            <a:picLocks noChangeAspect="1"/>
          </p:cNvPicPr>
          <p:nvPr/>
        </p:nvPicPr>
        <p:blipFill>
          <a:blip r:embed="rId2"/>
          <a:stretch>
            <a:fillRect/>
          </a:stretch>
        </p:blipFill>
        <p:spPr>
          <a:xfrm>
            <a:off x="1485900" y="1041400"/>
            <a:ext cx="6172200" cy="4114800"/>
          </a:xfrm>
          <a:prstGeom prst="rect">
            <a:avLst/>
          </a:prstGeom>
        </p:spPr>
      </p:pic>
    </p:spTree>
    <p:extLst>
      <p:ext uri="{BB962C8B-B14F-4D97-AF65-F5344CB8AC3E}">
        <p14:creationId xmlns:p14="http://schemas.microsoft.com/office/powerpoint/2010/main" val="41851201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A686CF-F1A6-6A4B-89A3-0BDB7B8CFE6A}"/>
              </a:ext>
            </a:extLst>
          </p:cNvPr>
          <p:cNvSpPr>
            <a:spLocks noGrp="1"/>
          </p:cNvSpPr>
          <p:nvPr>
            <p:ph type="title"/>
          </p:nvPr>
        </p:nvSpPr>
        <p:spPr>
          <a:xfrm>
            <a:off x="628650" y="365127"/>
            <a:ext cx="6978650" cy="612774"/>
          </a:xfrm>
        </p:spPr>
        <p:txBody>
          <a:bodyPr>
            <a:normAutofit/>
          </a:bodyPr>
          <a:lstStyle/>
          <a:p>
            <a:r>
              <a:rPr lang="en" sz="2400" dirty="0">
                <a:latin typeface="Times New Roman" panose="02020603050405020304" pitchFamily="18" charset="0"/>
                <a:cs typeface="Times New Roman" panose="02020603050405020304" pitchFamily="18" charset="0"/>
              </a:rPr>
              <a:t>Data Preparation and Preprocessing</a:t>
            </a:r>
            <a:endParaRPr lang="en-US" sz="24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D15FF28A-ADC9-8F4F-801C-C24CD29E8F21}"/>
              </a:ext>
            </a:extLst>
          </p:cNvPr>
          <p:cNvSpPr>
            <a:spLocks noGrp="1"/>
          </p:cNvSpPr>
          <p:nvPr>
            <p:ph idx="1"/>
          </p:nvPr>
        </p:nvSpPr>
        <p:spPr>
          <a:xfrm>
            <a:off x="628650" y="977901"/>
            <a:ext cx="7886700" cy="5056038"/>
          </a:xfrm>
        </p:spPr>
        <p:txBody>
          <a:bodyPr>
            <a:normAutofit/>
          </a:bodyPr>
          <a:lstStyle/>
          <a:p>
            <a:pPr algn="just">
              <a:buFont typeface="Wingdings" pitchFamily="2" charset="2"/>
              <a:buChar char="q"/>
            </a:pPr>
            <a:r>
              <a:rPr lang="en-CA" sz="1400" dirty="0">
                <a:latin typeface="Times New Roman" panose="02020603050405020304" pitchFamily="18" charset="0"/>
                <a:cs typeface="Times New Roman" panose="02020603050405020304" pitchFamily="18" charset="0"/>
              </a:rPr>
              <a:t>Leveraging libraries such as pandas, </a:t>
            </a:r>
            <a:r>
              <a:rPr lang="en-CA" sz="1400" dirty="0" err="1">
                <a:latin typeface="Times New Roman" panose="02020603050405020304" pitchFamily="18" charset="0"/>
                <a:cs typeface="Times New Roman" panose="02020603050405020304" pitchFamily="18" charset="0"/>
              </a:rPr>
              <a:t>spaCy</a:t>
            </a:r>
            <a:r>
              <a:rPr lang="en-CA" sz="1400" dirty="0">
                <a:latin typeface="Times New Roman" panose="02020603050405020304" pitchFamily="18" charset="0"/>
                <a:cs typeface="Times New Roman" panose="02020603050405020304" pitchFamily="18" charset="0"/>
              </a:rPr>
              <a:t>, PyPDF2, and re, we extracted information from PDF files into a 'PDF Content' column. </a:t>
            </a:r>
          </a:p>
          <a:p>
            <a:pPr algn="just">
              <a:buFont typeface="Wingdings" pitchFamily="2" charset="2"/>
              <a:buChar char="q"/>
            </a:pPr>
            <a:r>
              <a:rPr lang="en-CA" sz="1400" dirty="0">
                <a:latin typeface="Times New Roman" panose="02020603050405020304" pitchFamily="18" charset="0"/>
                <a:cs typeface="Times New Roman" panose="02020603050405020304" pitchFamily="18" charset="0"/>
              </a:rPr>
              <a:t>This data was then used to categorize policies and organize addresses into neighborhoods, which are now displayed in a new 'Address' column. </a:t>
            </a:r>
          </a:p>
          <a:p>
            <a:pPr algn="just">
              <a:buFont typeface="Wingdings" pitchFamily="2" charset="2"/>
              <a:buChar char="q"/>
            </a:pPr>
            <a:r>
              <a:rPr lang="en-CA" sz="1400" dirty="0">
                <a:latin typeface="Times New Roman" panose="02020603050405020304" pitchFamily="18" charset="0"/>
                <a:cs typeface="Times New Roman" panose="02020603050405020304" pitchFamily="18" charset="0"/>
              </a:rPr>
              <a:t>We eliminated non-essential columns including 'Classification Number', 'Type', 'Passage Date', 'Effective Date', and 'Category Types’. </a:t>
            </a:r>
          </a:p>
          <a:p>
            <a:pPr algn="just">
              <a:buFont typeface="Wingdings" pitchFamily="2" charset="2"/>
              <a:buChar char="q"/>
            </a:pPr>
            <a:r>
              <a:rPr lang="en-CA" sz="1400" dirty="0">
                <a:latin typeface="Times New Roman" panose="02020603050405020304" pitchFamily="18" charset="0"/>
                <a:cs typeface="Times New Roman" panose="02020603050405020304" pitchFamily="18" charset="0"/>
              </a:rPr>
              <a:t>After ensuring all missing or null values were resolved, our dataset is now thoroughly prepared for further use.</a:t>
            </a:r>
            <a:endParaRPr lang="en-US" sz="14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339DCD9D-E276-174B-8C35-285EABBD7003}"/>
              </a:ext>
            </a:extLst>
          </p:cNvPr>
          <p:cNvPicPr>
            <a:picLocks noChangeAspect="1"/>
          </p:cNvPicPr>
          <p:nvPr/>
        </p:nvPicPr>
        <p:blipFill rotWithShape="1">
          <a:blip r:embed="rId2"/>
          <a:srcRect l="26389" t="47556" r="33750" b="20889"/>
          <a:stretch/>
        </p:blipFill>
        <p:spPr>
          <a:xfrm>
            <a:off x="1709800" y="3238187"/>
            <a:ext cx="5486400" cy="2714526"/>
          </a:xfrm>
          <a:prstGeom prst="rect">
            <a:avLst/>
          </a:prstGeom>
        </p:spPr>
      </p:pic>
      <p:sp>
        <p:nvSpPr>
          <p:cNvPr id="6" name="Slide Number Placeholder 5">
            <a:extLst>
              <a:ext uri="{FF2B5EF4-FFF2-40B4-BE49-F238E27FC236}">
                <a16:creationId xmlns:a16="http://schemas.microsoft.com/office/drawing/2014/main" id="{17506B08-1254-5B49-A443-C0F89DA55E4B}"/>
              </a:ext>
            </a:extLst>
          </p:cNvPr>
          <p:cNvSpPr>
            <a:spLocks noGrp="1"/>
          </p:cNvSpPr>
          <p:nvPr>
            <p:ph type="sldNum" sz="quarter" idx="12"/>
          </p:nvPr>
        </p:nvSpPr>
        <p:spPr/>
        <p:txBody>
          <a:bodyPr/>
          <a:lstStyle/>
          <a:p>
            <a:fld id="{56042B90-D4AE-824D-9DC4-173413D8AEE9}" type="slidenum">
              <a:rPr lang="en-US" smtClean="0"/>
              <a:t>2</a:t>
            </a:fld>
            <a:endParaRPr lang="en-US"/>
          </a:p>
        </p:txBody>
      </p:sp>
      <p:pic>
        <p:nvPicPr>
          <p:cNvPr id="7" name="Google Shape;374;p22">
            <a:extLst>
              <a:ext uri="{FF2B5EF4-FFF2-40B4-BE49-F238E27FC236}">
                <a16:creationId xmlns:a16="http://schemas.microsoft.com/office/drawing/2014/main" id="{328ABAE6-4C87-8B4D-8278-BE3FE2E2FC90}"/>
              </a:ext>
            </a:extLst>
          </p:cNvPr>
          <p:cNvPicPr preferRelativeResize="0"/>
          <p:nvPr/>
        </p:nvPicPr>
        <p:blipFill>
          <a:blip r:embed="rId3">
            <a:alphaModFix/>
          </a:blip>
          <a:stretch>
            <a:fillRect/>
          </a:stretch>
        </p:blipFill>
        <p:spPr>
          <a:xfrm>
            <a:off x="7196200" y="365127"/>
            <a:ext cx="1319150" cy="356950"/>
          </a:xfrm>
          <a:prstGeom prst="rect">
            <a:avLst/>
          </a:prstGeom>
          <a:noFill/>
          <a:ln>
            <a:noFill/>
          </a:ln>
        </p:spPr>
      </p:pic>
      <p:pic>
        <p:nvPicPr>
          <p:cNvPr id="11" name="Picture 10">
            <a:extLst>
              <a:ext uri="{FF2B5EF4-FFF2-40B4-BE49-F238E27FC236}">
                <a16:creationId xmlns:a16="http://schemas.microsoft.com/office/drawing/2014/main" id="{3C64F4DC-8F79-A54B-9149-9E03865A52C7}"/>
              </a:ext>
            </a:extLst>
          </p:cNvPr>
          <p:cNvPicPr>
            <a:picLocks noChangeAspect="1"/>
          </p:cNvPicPr>
          <p:nvPr/>
        </p:nvPicPr>
        <p:blipFill>
          <a:blip r:embed="rId4"/>
          <a:stretch>
            <a:fillRect/>
          </a:stretch>
        </p:blipFill>
        <p:spPr>
          <a:xfrm>
            <a:off x="286846" y="6385879"/>
            <a:ext cx="1224454" cy="370157"/>
          </a:xfrm>
          <a:prstGeom prst="rect">
            <a:avLst/>
          </a:prstGeom>
        </p:spPr>
      </p:pic>
    </p:spTree>
    <p:extLst>
      <p:ext uri="{BB962C8B-B14F-4D97-AF65-F5344CB8AC3E}">
        <p14:creationId xmlns:p14="http://schemas.microsoft.com/office/powerpoint/2010/main" val="38851398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361127-9502-D744-8C9B-E60CD6A6DDFC}"/>
              </a:ext>
            </a:extLst>
          </p:cNvPr>
          <p:cNvSpPr>
            <a:spLocks noGrp="1"/>
          </p:cNvSpPr>
          <p:nvPr>
            <p:ph type="title"/>
          </p:nvPr>
        </p:nvSpPr>
        <p:spPr>
          <a:xfrm>
            <a:off x="413498" y="264287"/>
            <a:ext cx="5524724" cy="484728"/>
          </a:xfrm>
        </p:spPr>
        <p:txBody>
          <a:bodyPr>
            <a:normAutofit fontScale="90000"/>
          </a:bodyPr>
          <a:lstStyle/>
          <a:p>
            <a:r>
              <a:rPr lang="en-US" sz="2700" dirty="0">
                <a:latin typeface="Times New Roman" panose="02020603050405020304" pitchFamily="18" charset="0"/>
                <a:cs typeface="Times New Roman" panose="02020603050405020304" pitchFamily="18" charset="0"/>
              </a:rPr>
              <a:t>Exploratory</a:t>
            </a:r>
            <a:r>
              <a:rPr lang="en-US" dirty="0"/>
              <a:t> </a:t>
            </a:r>
            <a:r>
              <a:rPr lang="en-US" sz="2700" dirty="0">
                <a:latin typeface="Times New Roman" panose="02020603050405020304" pitchFamily="18" charset="0"/>
                <a:cs typeface="Times New Roman" panose="02020603050405020304" pitchFamily="18" charset="0"/>
              </a:rPr>
              <a:t>Data Analysis 1</a:t>
            </a:r>
          </a:p>
        </p:txBody>
      </p:sp>
      <p:sp>
        <p:nvSpPr>
          <p:cNvPr id="3" name="Content Placeholder 2">
            <a:extLst>
              <a:ext uri="{FF2B5EF4-FFF2-40B4-BE49-F238E27FC236}">
                <a16:creationId xmlns:a16="http://schemas.microsoft.com/office/drawing/2014/main" id="{56A1032F-5C09-6B45-AD25-C78261563C48}"/>
              </a:ext>
            </a:extLst>
          </p:cNvPr>
          <p:cNvSpPr>
            <a:spLocks noGrp="1"/>
          </p:cNvSpPr>
          <p:nvPr>
            <p:ph idx="1"/>
          </p:nvPr>
        </p:nvSpPr>
        <p:spPr>
          <a:xfrm>
            <a:off x="628650" y="4045137"/>
            <a:ext cx="8350758" cy="2455328"/>
          </a:xfrm>
        </p:spPr>
        <p:txBody>
          <a:bodyPr>
            <a:normAutofit fontScale="85000" lnSpcReduction="20000"/>
          </a:bodyPr>
          <a:lstStyle/>
          <a:p>
            <a:pPr>
              <a:buFont typeface="Wingdings" pitchFamily="2" charset="2"/>
              <a:buChar char="q"/>
            </a:pPr>
            <a:r>
              <a:rPr lang="en-CA" sz="1400" dirty="0">
                <a:effectLst/>
                <a:latin typeface="Times New Roman" panose="02020603050405020304" pitchFamily="18" charset="0"/>
                <a:cs typeface="Times New Roman" panose="02020603050405020304" pitchFamily="18" charset="0"/>
              </a:rPr>
              <a:t>The 'Issue Category' field shows a diverse categorization of entries. </a:t>
            </a:r>
          </a:p>
          <a:p>
            <a:pPr>
              <a:buFont typeface="Wingdings" pitchFamily="2" charset="2"/>
              <a:buChar char="q"/>
            </a:pPr>
            <a:r>
              <a:rPr lang="en-CA" sz="1400" dirty="0">
                <a:effectLst/>
                <a:latin typeface="Times New Roman" panose="02020603050405020304" pitchFamily="18" charset="0"/>
                <a:cs typeface="Times New Roman" panose="02020603050405020304" pitchFamily="18" charset="0"/>
              </a:rPr>
              <a:t>'Education' is the most prevalent category with 114 entries, followed by 'Uncategorized' at 84, indicating a large set of items not assigned to specific categories. </a:t>
            </a:r>
          </a:p>
          <a:p>
            <a:pPr>
              <a:buFont typeface="Wingdings" pitchFamily="2" charset="2"/>
              <a:buChar char="q"/>
            </a:pPr>
            <a:r>
              <a:rPr lang="en-CA" sz="1400" dirty="0">
                <a:effectLst/>
                <a:latin typeface="Times New Roman" panose="02020603050405020304" pitchFamily="18" charset="0"/>
                <a:cs typeface="Times New Roman" panose="02020603050405020304" pitchFamily="18" charset="0"/>
              </a:rPr>
              <a:t>Various combinations of 'Education', 'Infrastructure', and 'Safety' account for a substantial number, with 57, 40, and 34 entries respectively. </a:t>
            </a:r>
          </a:p>
          <a:p>
            <a:pPr>
              <a:buFont typeface="Wingdings" pitchFamily="2" charset="2"/>
              <a:buChar char="q"/>
            </a:pPr>
            <a:r>
              <a:rPr lang="en-CA" sz="1400" dirty="0">
                <a:effectLst/>
                <a:latin typeface="Times New Roman" panose="02020603050405020304" pitchFamily="18" charset="0"/>
                <a:cs typeface="Times New Roman" panose="02020603050405020304" pitchFamily="18" charset="0"/>
              </a:rPr>
              <a:t>The 'Safety' category alone has 14 entries, while 'Infrastructure' appears both alone (11 entries) and in combination with other categories. </a:t>
            </a:r>
          </a:p>
          <a:p>
            <a:pPr>
              <a:buFont typeface="Wingdings" pitchFamily="2" charset="2"/>
              <a:buChar char="q"/>
            </a:pPr>
            <a:r>
              <a:rPr lang="en-CA" sz="1400" dirty="0">
                <a:effectLst/>
                <a:latin typeface="Times New Roman" panose="02020603050405020304" pitchFamily="18" charset="0"/>
                <a:cs typeface="Times New Roman" panose="02020603050405020304" pitchFamily="18" charset="0"/>
              </a:rPr>
              <a:t>'Environment' related categories vary in frequency, ranging from 5 to 8 entries, often combined with 'Education' and 'Infrastructure’. </a:t>
            </a:r>
          </a:p>
          <a:p>
            <a:pPr>
              <a:buFont typeface="Wingdings" pitchFamily="2" charset="2"/>
              <a:buChar char="q"/>
            </a:pPr>
            <a:r>
              <a:rPr lang="en-CA" sz="1400" dirty="0">
                <a:effectLst/>
                <a:latin typeface="Times New Roman" panose="02020603050405020304" pitchFamily="18" charset="0"/>
                <a:cs typeface="Times New Roman" panose="02020603050405020304" pitchFamily="18" charset="0"/>
              </a:rPr>
              <a:t>'Zoning' categories are less frequent, with 'Zoning' and 'Zoning and infrastructure' totaling 5 entries. </a:t>
            </a:r>
          </a:p>
          <a:p>
            <a:pPr>
              <a:buFont typeface="Wingdings" pitchFamily="2" charset="2"/>
              <a:buChar char="q"/>
            </a:pPr>
            <a:r>
              <a:rPr lang="en-CA" sz="1400" dirty="0">
                <a:effectLst/>
                <a:latin typeface="Times New Roman" panose="02020603050405020304" pitchFamily="18" charset="0"/>
                <a:cs typeface="Times New Roman" panose="02020603050405020304" pitchFamily="18" charset="0"/>
              </a:rPr>
              <a:t>This distribution highlights a focus on education-related issues, with significant emphasis also on infrastructure, safety, and environmental concerns in various combinations.</a:t>
            </a:r>
          </a:p>
          <a:p>
            <a:endParaRPr lang="en-US" dirty="0"/>
          </a:p>
        </p:txBody>
      </p:sp>
      <p:sp>
        <p:nvSpPr>
          <p:cNvPr id="4" name="Slide Number Placeholder 3">
            <a:extLst>
              <a:ext uri="{FF2B5EF4-FFF2-40B4-BE49-F238E27FC236}">
                <a16:creationId xmlns:a16="http://schemas.microsoft.com/office/drawing/2014/main" id="{9DBB04AD-2E25-9D46-A14A-5DC48B2FADD4}"/>
              </a:ext>
            </a:extLst>
          </p:cNvPr>
          <p:cNvSpPr>
            <a:spLocks noGrp="1"/>
          </p:cNvSpPr>
          <p:nvPr>
            <p:ph type="sldNum" sz="quarter" idx="12"/>
          </p:nvPr>
        </p:nvSpPr>
        <p:spPr/>
        <p:txBody>
          <a:bodyPr/>
          <a:lstStyle/>
          <a:p>
            <a:fld id="{56042B90-D4AE-824D-9DC4-173413D8AEE9}" type="slidenum">
              <a:rPr lang="en-US" smtClean="0"/>
              <a:t>3</a:t>
            </a:fld>
            <a:endParaRPr lang="en-US"/>
          </a:p>
        </p:txBody>
      </p:sp>
      <p:pic>
        <p:nvPicPr>
          <p:cNvPr id="5" name="Picture 4">
            <a:extLst>
              <a:ext uri="{FF2B5EF4-FFF2-40B4-BE49-F238E27FC236}">
                <a16:creationId xmlns:a16="http://schemas.microsoft.com/office/drawing/2014/main" id="{4D237080-DA15-AC40-9159-8F815014FC39}"/>
              </a:ext>
            </a:extLst>
          </p:cNvPr>
          <p:cNvPicPr/>
          <p:nvPr/>
        </p:nvPicPr>
        <p:blipFill>
          <a:blip r:embed="rId2"/>
          <a:stretch>
            <a:fillRect/>
          </a:stretch>
        </p:blipFill>
        <p:spPr>
          <a:xfrm>
            <a:off x="1118795" y="837421"/>
            <a:ext cx="5524725" cy="2873967"/>
          </a:xfrm>
          <a:prstGeom prst="rect">
            <a:avLst/>
          </a:prstGeom>
          <a:ln>
            <a:solidFill>
              <a:schemeClr val="tx1"/>
            </a:solidFill>
          </a:ln>
        </p:spPr>
      </p:pic>
      <p:pic>
        <p:nvPicPr>
          <p:cNvPr id="6" name="Google Shape;374;p22">
            <a:extLst>
              <a:ext uri="{FF2B5EF4-FFF2-40B4-BE49-F238E27FC236}">
                <a16:creationId xmlns:a16="http://schemas.microsoft.com/office/drawing/2014/main" id="{3AA6ABA2-1150-E74F-ACCA-046CFDCDDC53}"/>
              </a:ext>
            </a:extLst>
          </p:cNvPr>
          <p:cNvPicPr preferRelativeResize="0"/>
          <p:nvPr/>
        </p:nvPicPr>
        <p:blipFill>
          <a:blip r:embed="rId3">
            <a:alphaModFix/>
          </a:blip>
          <a:stretch>
            <a:fillRect/>
          </a:stretch>
        </p:blipFill>
        <p:spPr>
          <a:xfrm>
            <a:off x="7281072" y="506651"/>
            <a:ext cx="1319150" cy="356950"/>
          </a:xfrm>
          <a:prstGeom prst="rect">
            <a:avLst/>
          </a:prstGeom>
          <a:noFill/>
          <a:ln>
            <a:noFill/>
          </a:ln>
        </p:spPr>
      </p:pic>
      <p:pic>
        <p:nvPicPr>
          <p:cNvPr id="7" name="Picture 6">
            <a:extLst>
              <a:ext uri="{FF2B5EF4-FFF2-40B4-BE49-F238E27FC236}">
                <a16:creationId xmlns:a16="http://schemas.microsoft.com/office/drawing/2014/main" id="{BFE51CAB-E5A0-7442-A4FF-635DEF33B758}"/>
              </a:ext>
            </a:extLst>
          </p:cNvPr>
          <p:cNvPicPr>
            <a:picLocks noChangeAspect="1"/>
          </p:cNvPicPr>
          <p:nvPr/>
        </p:nvPicPr>
        <p:blipFill>
          <a:blip r:embed="rId4"/>
          <a:stretch>
            <a:fillRect/>
          </a:stretch>
        </p:blipFill>
        <p:spPr>
          <a:xfrm>
            <a:off x="286846" y="6385879"/>
            <a:ext cx="1224454" cy="370157"/>
          </a:xfrm>
          <a:prstGeom prst="rect">
            <a:avLst/>
          </a:prstGeom>
        </p:spPr>
      </p:pic>
      <p:sp>
        <p:nvSpPr>
          <p:cNvPr id="9" name="TextBox 8">
            <a:extLst>
              <a:ext uri="{FF2B5EF4-FFF2-40B4-BE49-F238E27FC236}">
                <a16:creationId xmlns:a16="http://schemas.microsoft.com/office/drawing/2014/main" id="{A9E0AABA-5DDE-6F49-AA2D-A8159B5D731D}"/>
              </a:ext>
            </a:extLst>
          </p:cNvPr>
          <p:cNvSpPr txBox="1"/>
          <p:nvPr/>
        </p:nvSpPr>
        <p:spPr>
          <a:xfrm>
            <a:off x="1734335" y="3697389"/>
            <a:ext cx="4572000" cy="230832"/>
          </a:xfrm>
          <a:prstGeom prst="rect">
            <a:avLst/>
          </a:prstGeom>
          <a:noFill/>
        </p:spPr>
        <p:txBody>
          <a:bodyPr wrap="square">
            <a:spAutoFit/>
          </a:bodyPr>
          <a:lstStyle/>
          <a:p>
            <a:r>
              <a:rPr lang="en-US" sz="900" dirty="0">
                <a:latin typeface="Times New Roman" panose="02020603050405020304" pitchFamily="18" charset="0"/>
                <a:cs typeface="Times New Roman" panose="02020603050405020304" pitchFamily="18" charset="0"/>
              </a:rPr>
              <a:t>Distribution of Categories for Orders Approved</a:t>
            </a:r>
            <a:endParaRPr lang="en-US" sz="900" dirty="0"/>
          </a:p>
        </p:txBody>
      </p:sp>
    </p:spTree>
    <p:extLst>
      <p:ext uri="{BB962C8B-B14F-4D97-AF65-F5344CB8AC3E}">
        <p14:creationId xmlns:p14="http://schemas.microsoft.com/office/powerpoint/2010/main" val="22013407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33FA29-E4BD-804D-A473-584E16E43E37}"/>
              </a:ext>
            </a:extLst>
          </p:cNvPr>
          <p:cNvSpPr>
            <a:spLocks noGrp="1"/>
          </p:cNvSpPr>
          <p:nvPr>
            <p:ph type="title"/>
          </p:nvPr>
        </p:nvSpPr>
        <p:spPr>
          <a:xfrm>
            <a:off x="628650" y="365127"/>
            <a:ext cx="7143750" cy="498474"/>
          </a:xfrm>
        </p:spPr>
        <p:txBody>
          <a:bodyPr>
            <a:normAutofit/>
          </a:bodyPr>
          <a:lstStyle/>
          <a:p>
            <a:r>
              <a:rPr lang="en-US" sz="2400" dirty="0">
                <a:latin typeface="Times New Roman" panose="02020603050405020304" pitchFamily="18" charset="0"/>
                <a:cs typeface="Times New Roman" panose="02020603050405020304" pitchFamily="18" charset="0"/>
              </a:rPr>
              <a:t>Exploratory Data Analysis 2</a:t>
            </a:r>
          </a:p>
        </p:txBody>
      </p:sp>
      <p:pic>
        <p:nvPicPr>
          <p:cNvPr id="5" name="Picture 2" descr="A graph of a number of bars&#10;&#10;Description automatically generated with medium confidence">
            <a:extLst>
              <a:ext uri="{FF2B5EF4-FFF2-40B4-BE49-F238E27FC236}">
                <a16:creationId xmlns:a16="http://schemas.microsoft.com/office/drawing/2014/main" id="{1F2D116C-B411-EC4C-8917-9AA65F8396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31515" y="1151235"/>
            <a:ext cx="4899591" cy="3198597"/>
          </a:xfrm>
          <a:prstGeom prst="rect">
            <a:avLst/>
          </a:prstGeom>
          <a:noFill/>
          <a:ln>
            <a:solidFill>
              <a:schemeClr val="tx1">
                <a:lumMod val="50000"/>
              </a:schemeClr>
            </a:solidFill>
          </a:ln>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895648BD-8296-964E-98E9-D3C751AE2EC6}"/>
              </a:ext>
            </a:extLst>
          </p:cNvPr>
          <p:cNvSpPr txBox="1"/>
          <p:nvPr/>
        </p:nvSpPr>
        <p:spPr>
          <a:xfrm>
            <a:off x="543775" y="4374822"/>
            <a:ext cx="8056445" cy="246221"/>
          </a:xfrm>
          <a:prstGeom prst="rect">
            <a:avLst/>
          </a:prstGeom>
          <a:noFill/>
        </p:spPr>
        <p:txBody>
          <a:bodyPr wrap="square" rtlCol="0">
            <a:spAutoFit/>
          </a:bodyPr>
          <a:lstStyle/>
          <a:p>
            <a:pPr algn="ctr"/>
            <a:r>
              <a:rPr lang="en-US" sz="1000" dirty="0">
                <a:latin typeface="Times New Roman" panose="02020603050405020304" pitchFamily="18" charset="0"/>
                <a:cs typeface="Times New Roman" panose="02020603050405020304" pitchFamily="18" charset="0"/>
              </a:rPr>
              <a:t>Distribution of Users’ Interests</a:t>
            </a:r>
          </a:p>
        </p:txBody>
      </p:sp>
      <p:sp>
        <p:nvSpPr>
          <p:cNvPr id="7" name="TextBox 6">
            <a:extLst>
              <a:ext uri="{FF2B5EF4-FFF2-40B4-BE49-F238E27FC236}">
                <a16:creationId xmlns:a16="http://schemas.microsoft.com/office/drawing/2014/main" id="{97A00DDF-1C46-D34D-991F-205D53C68396}"/>
              </a:ext>
            </a:extLst>
          </p:cNvPr>
          <p:cNvSpPr txBox="1"/>
          <p:nvPr/>
        </p:nvSpPr>
        <p:spPr>
          <a:xfrm>
            <a:off x="543774" y="4723886"/>
            <a:ext cx="8056445" cy="1661993"/>
          </a:xfrm>
          <a:prstGeom prst="rect">
            <a:avLst/>
          </a:prstGeom>
          <a:noFill/>
        </p:spPr>
        <p:txBody>
          <a:bodyPr wrap="square" rtlCol="0">
            <a:spAutoFit/>
          </a:bodyPr>
          <a:lstStyle/>
          <a:p>
            <a:pPr marL="285750" indent="-285750" algn="just">
              <a:spcAft>
                <a:spcPts val="1200"/>
              </a:spcAft>
              <a:buFont typeface="Wingdings" pitchFamily="2" charset="2"/>
              <a:buChar char="q"/>
            </a:pPr>
            <a:r>
              <a:rPr lang="en-CA" sz="1200" dirty="0">
                <a:latin typeface="Times New Roman" panose="02020603050405020304" pitchFamily="18" charset="0"/>
                <a:cs typeface="Times New Roman" panose="02020603050405020304" pitchFamily="18" charset="0"/>
              </a:rPr>
              <a:t>The user data shows a fairly even distribution across various categories, with 'Safety' slightly leading at 105 entries, closely followed by 'Education' and 'Infrastructure', each with 104 and 101 entries respectively. </a:t>
            </a:r>
          </a:p>
          <a:p>
            <a:pPr marL="285750" indent="-285750" algn="just">
              <a:spcAft>
                <a:spcPts val="1200"/>
              </a:spcAft>
              <a:buFont typeface="Wingdings" pitchFamily="2" charset="2"/>
              <a:buChar char="q"/>
            </a:pPr>
            <a:r>
              <a:rPr lang="en-CA" sz="1200" dirty="0">
                <a:latin typeface="Times New Roman" panose="02020603050405020304" pitchFamily="18" charset="0"/>
                <a:cs typeface="Times New Roman" panose="02020603050405020304" pitchFamily="18" charset="0"/>
              </a:rPr>
              <a:t>'Zoning' also has 101 entries, indicating a similar level of focus as 'Infrastructure’. </a:t>
            </a:r>
          </a:p>
          <a:p>
            <a:pPr marL="285750" indent="-285750" algn="just">
              <a:spcAft>
                <a:spcPts val="1200"/>
              </a:spcAft>
              <a:buFont typeface="Wingdings" pitchFamily="2" charset="2"/>
              <a:buChar char="q"/>
            </a:pPr>
            <a:r>
              <a:rPr lang="en-CA" sz="1200" dirty="0">
                <a:latin typeface="Times New Roman" panose="02020603050405020304" pitchFamily="18" charset="0"/>
                <a:cs typeface="Times New Roman" panose="02020603050405020304" pitchFamily="18" charset="0"/>
              </a:rPr>
              <a:t>'Environment' has a slightly lower representation at 89 entries. </a:t>
            </a:r>
          </a:p>
          <a:p>
            <a:pPr marL="285750" indent="-285750" algn="just">
              <a:spcAft>
                <a:spcPts val="1200"/>
              </a:spcAft>
              <a:buFont typeface="Wingdings" pitchFamily="2" charset="2"/>
              <a:buChar char="q"/>
            </a:pPr>
            <a:r>
              <a:rPr lang="en-CA" sz="1200" dirty="0">
                <a:latin typeface="Times New Roman" panose="02020603050405020304" pitchFamily="18" charset="0"/>
                <a:cs typeface="Times New Roman" panose="02020603050405020304" pitchFamily="18" charset="0"/>
              </a:rPr>
              <a:t>This balanced distribution suggests a broad interest or focus across these key areas - safety, education, infrastructure, zoning, and environmental concerns.</a:t>
            </a:r>
            <a:endParaRPr lang="en-US" sz="1200" dirty="0">
              <a:latin typeface="Times New Roman" panose="02020603050405020304" pitchFamily="18" charset="0"/>
              <a:cs typeface="Times New Roman" panose="02020603050405020304" pitchFamily="18" charset="0"/>
            </a:endParaRPr>
          </a:p>
        </p:txBody>
      </p:sp>
      <p:sp>
        <p:nvSpPr>
          <p:cNvPr id="8" name="Slide Number Placeholder 7">
            <a:extLst>
              <a:ext uri="{FF2B5EF4-FFF2-40B4-BE49-F238E27FC236}">
                <a16:creationId xmlns:a16="http://schemas.microsoft.com/office/drawing/2014/main" id="{4D5DBF9D-B745-FC44-9038-F3010EF0864C}"/>
              </a:ext>
            </a:extLst>
          </p:cNvPr>
          <p:cNvSpPr>
            <a:spLocks noGrp="1"/>
          </p:cNvSpPr>
          <p:nvPr>
            <p:ph type="sldNum" sz="quarter" idx="12"/>
          </p:nvPr>
        </p:nvSpPr>
        <p:spPr/>
        <p:txBody>
          <a:bodyPr/>
          <a:lstStyle/>
          <a:p>
            <a:fld id="{56042B90-D4AE-824D-9DC4-173413D8AEE9}" type="slidenum">
              <a:rPr lang="en-US" smtClean="0"/>
              <a:t>4</a:t>
            </a:fld>
            <a:endParaRPr lang="en-US"/>
          </a:p>
        </p:txBody>
      </p:sp>
      <p:pic>
        <p:nvPicPr>
          <p:cNvPr id="9" name="Google Shape;374;p22">
            <a:extLst>
              <a:ext uri="{FF2B5EF4-FFF2-40B4-BE49-F238E27FC236}">
                <a16:creationId xmlns:a16="http://schemas.microsoft.com/office/drawing/2014/main" id="{1FC33F24-ABF2-274A-9EBD-A4D653FB5E8C}"/>
              </a:ext>
            </a:extLst>
          </p:cNvPr>
          <p:cNvPicPr preferRelativeResize="0"/>
          <p:nvPr/>
        </p:nvPicPr>
        <p:blipFill>
          <a:blip r:embed="rId3">
            <a:alphaModFix/>
          </a:blip>
          <a:stretch>
            <a:fillRect/>
          </a:stretch>
        </p:blipFill>
        <p:spPr>
          <a:xfrm>
            <a:off x="7281072" y="506651"/>
            <a:ext cx="1319150" cy="356950"/>
          </a:xfrm>
          <a:prstGeom prst="rect">
            <a:avLst/>
          </a:prstGeom>
          <a:noFill/>
          <a:ln>
            <a:noFill/>
          </a:ln>
        </p:spPr>
      </p:pic>
      <p:pic>
        <p:nvPicPr>
          <p:cNvPr id="11" name="Picture 10">
            <a:extLst>
              <a:ext uri="{FF2B5EF4-FFF2-40B4-BE49-F238E27FC236}">
                <a16:creationId xmlns:a16="http://schemas.microsoft.com/office/drawing/2014/main" id="{A2659771-BF2F-4340-BFCB-57D832AB24CA}"/>
              </a:ext>
            </a:extLst>
          </p:cNvPr>
          <p:cNvPicPr>
            <a:picLocks noChangeAspect="1"/>
          </p:cNvPicPr>
          <p:nvPr/>
        </p:nvPicPr>
        <p:blipFill>
          <a:blip r:embed="rId4"/>
          <a:stretch>
            <a:fillRect/>
          </a:stretch>
        </p:blipFill>
        <p:spPr>
          <a:xfrm>
            <a:off x="286846" y="6385879"/>
            <a:ext cx="1224454" cy="370157"/>
          </a:xfrm>
          <a:prstGeom prst="rect">
            <a:avLst/>
          </a:prstGeom>
        </p:spPr>
      </p:pic>
    </p:spTree>
    <p:extLst>
      <p:ext uri="{BB962C8B-B14F-4D97-AF65-F5344CB8AC3E}">
        <p14:creationId xmlns:p14="http://schemas.microsoft.com/office/powerpoint/2010/main" val="17235762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418161-EFB6-1148-8FC5-D696966F91DE}"/>
              </a:ext>
            </a:extLst>
          </p:cNvPr>
          <p:cNvSpPr>
            <a:spLocks noGrp="1"/>
          </p:cNvSpPr>
          <p:nvPr>
            <p:ph type="title"/>
          </p:nvPr>
        </p:nvSpPr>
        <p:spPr>
          <a:xfrm>
            <a:off x="628650" y="365127"/>
            <a:ext cx="6546850" cy="600073"/>
          </a:xfrm>
        </p:spPr>
        <p:txBody>
          <a:bodyPr>
            <a:normAutofit/>
          </a:bodyPr>
          <a:lstStyle/>
          <a:p>
            <a:r>
              <a:rPr lang="en-US" sz="2400" dirty="0">
                <a:latin typeface="Times New Roman" panose="02020603050405020304" pitchFamily="18" charset="0"/>
                <a:cs typeface="Times New Roman" panose="02020603050405020304" pitchFamily="18" charset="0"/>
              </a:rPr>
              <a:t>Exploratory Data Analysis 3</a:t>
            </a:r>
            <a:endParaRPr lang="en-US" sz="2400" dirty="0"/>
          </a:p>
        </p:txBody>
      </p:sp>
      <p:pic>
        <p:nvPicPr>
          <p:cNvPr id="4" name="Picture 4" descr="A graph with blue lines and a line&#10;&#10;Description automatically generated">
            <a:extLst>
              <a:ext uri="{FF2B5EF4-FFF2-40B4-BE49-F238E27FC236}">
                <a16:creationId xmlns:a16="http://schemas.microsoft.com/office/drawing/2014/main" id="{F6FB7B54-F027-3740-BF3F-671B6F202E1D}"/>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55650" y="1181894"/>
            <a:ext cx="3774553" cy="2754024"/>
          </a:xfrm>
          <a:prstGeom prst="rect">
            <a:avLst/>
          </a:prstGeom>
          <a:noFill/>
          <a:ln>
            <a:solidFill>
              <a:schemeClr val="tx1">
                <a:lumMod val="50000"/>
              </a:schemeClr>
            </a:solidFill>
          </a:ln>
          <a:extLst>
            <a:ext uri="{909E8E84-426E-40DD-AFC4-6F175D3DCCD1}">
              <a14:hiddenFill xmlns:a14="http://schemas.microsoft.com/office/drawing/2010/main">
                <a:solidFill>
                  <a:srgbClr val="FFFFFF"/>
                </a:solidFill>
              </a14:hiddenFill>
            </a:ext>
          </a:extLst>
        </p:spPr>
      </p:pic>
      <p:pic>
        <p:nvPicPr>
          <p:cNvPr id="5" name="Picture 6" descr="A graph of a number of age groups&#10;&#10;Description automatically generated">
            <a:extLst>
              <a:ext uri="{FF2B5EF4-FFF2-40B4-BE49-F238E27FC236}">
                <a16:creationId xmlns:a16="http://schemas.microsoft.com/office/drawing/2014/main" id="{8764D623-98A8-3547-84CF-52930D13C8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54436" y="1181894"/>
            <a:ext cx="3533914" cy="2754024"/>
          </a:xfrm>
          <a:prstGeom prst="rect">
            <a:avLst/>
          </a:prstGeom>
          <a:noFill/>
          <a:ln>
            <a:solidFill>
              <a:schemeClr val="tx1">
                <a:lumMod val="50000"/>
              </a:schemeClr>
            </a:solidFill>
          </a:ln>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42A9C593-126D-C245-83D2-7E219690C3B7}"/>
              </a:ext>
            </a:extLst>
          </p:cNvPr>
          <p:cNvSpPr txBox="1"/>
          <p:nvPr/>
        </p:nvSpPr>
        <p:spPr>
          <a:xfrm>
            <a:off x="904353" y="4088824"/>
            <a:ext cx="7569200" cy="246221"/>
          </a:xfrm>
          <a:prstGeom prst="rect">
            <a:avLst/>
          </a:prstGeom>
          <a:noFill/>
        </p:spPr>
        <p:txBody>
          <a:bodyPr wrap="square" rtlCol="0">
            <a:spAutoFit/>
          </a:bodyPr>
          <a:lstStyle/>
          <a:p>
            <a:pPr algn="ctr"/>
            <a:r>
              <a:rPr lang="en-US" sz="1000" dirty="0">
                <a:latin typeface="Times New Roman" panose="02020603050405020304" pitchFamily="18" charset="0"/>
                <a:cs typeface="Times New Roman" panose="02020603050405020304" pitchFamily="18" charset="0"/>
              </a:rPr>
              <a:t>(Left) Age Distribution and (Right) Distribution of Age Groups </a:t>
            </a:r>
          </a:p>
        </p:txBody>
      </p:sp>
      <p:sp>
        <p:nvSpPr>
          <p:cNvPr id="7" name="TextBox 6">
            <a:extLst>
              <a:ext uri="{FF2B5EF4-FFF2-40B4-BE49-F238E27FC236}">
                <a16:creationId xmlns:a16="http://schemas.microsoft.com/office/drawing/2014/main" id="{D30DFA1B-49EF-2A4A-8B93-03B7713A7777}"/>
              </a:ext>
            </a:extLst>
          </p:cNvPr>
          <p:cNvSpPr txBox="1"/>
          <p:nvPr/>
        </p:nvSpPr>
        <p:spPr>
          <a:xfrm>
            <a:off x="755650" y="5118100"/>
            <a:ext cx="7969250" cy="307777"/>
          </a:xfrm>
          <a:prstGeom prst="rect">
            <a:avLst/>
          </a:prstGeom>
          <a:noFill/>
        </p:spPr>
        <p:txBody>
          <a:bodyPr wrap="square" rtlCol="0">
            <a:spAutoFit/>
          </a:bodyPr>
          <a:lstStyle/>
          <a:p>
            <a:pPr marL="285750" indent="-285750">
              <a:buFont typeface="Wingdings" pitchFamily="2" charset="2"/>
              <a:buChar char="q"/>
            </a:pPr>
            <a:r>
              <a:rPr lang="en-US" sz="1400" dirty="0">
                <a:latin typeface="Times New Roman" panose="02020603050405020304" pitchFamily="18" charset="0"/>
                <a:cs typeface="Times New Roman" panose="02020603050405020304" pitchFamily="18" charset="0"/>
              </a:rPr>
              <a:t>Most of the users are aged between 18 and 54 representing young adults and middle aged.</a:t>
            </a:r>
          </a:p>
        </p:txBody>
      </p:sp>
      <p:sp>
        <p:nvSpPr>
          <p:cNvPr id="8" name="Slide Number Placeholder 7">
            <a:extLst>
              <a:ext uri="{FF2B5EF4-FFF2-40B4-BE49-F238E27FC236}">
                <a16:creationId xmlns:a16="http://schemas.microsoft.com/office/drawing/2014/main" id="{7362A951-35B2-F448-82D5-1E63D2DA7015}"/>
              </a:ext>
            </a:extLst>
          </p:cNvPr>
          <p:cNvSpPr>
            <a:spLocks noGrp="1"/>
          </p:cNvSpPr>
          <p:nvPr>
            <p:ph type="sldNum" sz="quarter" idx="12"/>
          </p:nvPr>
        </p:nvSpPr>
        <p:spPr/>
        <p:txBody>
          <a:bodyPr/>
          <a:lstStyle/>
          <a:p>
            <a:fld id="{56042B90-D4AE-824D-9DC4-173413D8AEE9}" type="slidenum">
              <a:rPr lang="en-US" smtClean="0"/>
              <a:t>5</a:t>
            </a:fld>
            <a:endParaRPr lang="en-US"/>
          </a:p>
        </p:txBody>
      </p:sp>
      <p:pic>
        <p:nvPicPr>
          <p:cNvPr id="9" name="Google Shape;374;p22">
            <a:extLst>
              <a:ext uri="{FF2B5EF4-FFF2-40B4-BE49-F238E27FC236}">
                <a16:creationId xmlns:a16="http://schemas.microsoft.com/office/drawing/2014/main" id="{A0AE2102-E9F8-5748-99F5-33A235076186}"/>
              </a:ext>
            </a:extLst>
          </p:cNvPr>
          <p:cNvPicPr preferRelativeResize="0"/>
          <p:nvPr/>
        </p:nvPicPr>
        <p:blipFill>
          <a:blip r:embed="rId4">
            <a:alphaModFix/>
          </a:blip>
          <a:stretch>
            <a:fillRect/>
          </a:stretch>
        </p:blipFill>
        <p:spPr>
          <a:xfrm>
            <a:off x="7196200" y="308213"/>
            <a:ext cx="1319150" cy="356950"/>
          </a:xfrm>
          <a:prstGeom prst="rect">
            <a:avLst/>
          </a:prstGeom>
          <a:noFill/>
          <a:ln>
            <a:noFill/>
          </a:ln>
        </p:spPr>
      </p:pic>
      <p:pic>
        <p:nvPicPr>
          <p:cNvPr id="11" name="Picture 10">
            <a:extLst>
              <a:ext uri="{FF2B5EF4-FFF2-40B4-BE49-F238E27FC236}">
                <a16:creationId xmlns:a16="http://schemas.microsoft.com/office/drawing/2014/main" id="{09811E84-F870-FA4A-8AAF-B1AB1955A972}"/>
              </a:ext>
            </a:extLst>
          </p:cNvPr>
          <p:cNvPicPr>
            <a:picLocks noChangeAspect="1"/>
          </p:cNvPicPr>
          <p:nvPr/>
        </p:nvPicPr>
        <p:blipFill>
          <a:blip r:embed="rId5"/>
          <a:stretch>
            <a:fillRect/>
          </a:stretch>
        </p:blipFill>
        <p:spPr>
          <a:xfrm>
            <a:off x="286846" y="6385879"/>
            <a:ext cx="1224454" cy="370157"/>
          </a:xfrm>
          <a:prstGeom prst="rect">
            <a:avLst/>
          </a:prstGeom>
        </p:spPr>
      </p:pic>
    </p:spTree>
    <p:extLst>
      <p:ext uri="{BB962C8B-B14F-4D97-AF65-F5344CB8AC3E}">
        <p14:creationId xmlns:p14="http://schemas.microsoft.com/office/powerpoint/2010/main" val="35030399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321F44-75C9-0C4B-9EA2-8D318E6E8288}"/>
              </a:ext>
            </a:extLst>
          </p:cNvPr>
          <p:cNvSpPr>
            <a:spLocks noGrp="1"/>
          </p:cNvSpPr>
          <p:nvPr>
            <p:ph type="title"/>
          </p:nvPr>
        </p:nvSpPr>
        <p:spPr>
          <a:xfrm>
            <a:off x="628650" y="365127"/>
            <a:ext cx="6838950" cy="536574"/>
          </a:xfrm>
        </p:spPr>
        <p:txBody>
          <a:bodyPr>
            <a:normAutofit/>
          </a:bodyPr>
          <a:lstStyle/>
          <a:p>
            <a:r>
              <a:rPr lang="en-US" sz="2400" dirty="0">
                <a:latin typeface="Times New Roman" panose="02020603050405020304" pitchFamily="18" charset="0"/>
                <a:cs typeface="Times New Roman" panose="02020603050405020304" pitchFamily="18" charset="0"/>
              </a:rPr>
              <a:t>Exploratory Data Analysis 4</a:t>
            </a:r>
            <a:endParaRPr lang="en-US" sz="2400" dirty="0"/>
          </a:p>
        </p:txBody>
      </p:sp>
      <p:pic>
        <p:nvPicPr>
          <p:cNvPr id="4" name="Picture 2" descr="A graph showing different colored rectangles&#10;&#10;Description automatically generated">
            <a:extLst>
              <a:ext uri="{FF2B5EF4-FFF2-40B4-BE49-F238E27FC236}">
                <a16:creationId xmlns:a16="http://schemas.microsoft.com/office/drawing/2014/main" id="{B5B6E484-E2F0-CD48-95D9-E63AA0418FB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08000" y="1285080"/>
            <a:ext cx="5041900" cy="4036089"/>
          </a:xfrm>
          <a:prstGeom prst="rect">
            <a:avLst/>
          </a:prstGeom>
          <a:noFill/>
          <a:ln>
            <a:solidFill>
              <a:schemeClr val="tx1">
                <a:lumMod val="50000"/>
              </a:schemeClr>
            </a:solidFill>
          </a:ln>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246D3D13-2FF0-354D-B8B1-5EE48749635B}"/>
              </a:ext>
            </a:extLst>
          </p:cNvPr>
          <p:cNvSpPr txBox="1"/>
          <p:nvPr/>
        </p:nvSpPr>
        <p:spPr>
          <a:xfrm>
            <a:off x="2006600" y="5449809"/>
            <a:ext cx="2044700" cy="246221"/>
          </a:xfrm>
          <a:prstGeom prst="rect">
            <a:avLst/>
          </a:prstGeom>
          <a:noFill/>
        </p:spPr>
        <p:txBody>
          <a:bodyPr wrap="square" rtlCol="0">
            <a:spAutoFit/>
          </a:bodyPr>
          <a:lstStyle/>
          <a:p>
            <a:r>
              <a:rPr lang="en-US" sz="1000" dirty="0">
                <a:latin typeface="Times New Roman" panose="02020603050405020304" pitchFamily="18" charset="0"/>
                <a:cs typeface="Times New Roman" panose="02020603050405020304" pitchFamily="18" charset="0"/>
              </a:rPr>
              <a:t>Interest Distribution Among Ages</a:t>
            </a:r>
          </a:p>
        </p:txBody>
      </p:sp>
      <p:sp>
        <p:nvSpPr>
          <p:cNvPr id="6" name="TextBox 5">
            <a:extLst>
              <a:ext uri="{FF2B5EF4-FFF2-40B4-BE49-F238E27FC236}">
                <a16:creationId xmlns:a16="http://schemas.microsoft.com/office/drawing/2014/main" id="{A978291C-5F6D-1D4C-A2EB-EF0557E60C55}"/>
              </a:ext>
            </a:extLst>
          </p:cNvPr>
          <p:cNvSpPr txBox="1"/>
          <p:nvPr/>
        </p:nvSpPr>
        <p:spPr>
          <a:xfrm>
            <a:off x="5702300" y="2164505"/>
            <a:ext cx="2933700" cy="1384995"/>
          </a:xfrm>
          <a:prstGeom prst="rect">
            <a:avLst/>
          </a:prstGeom>
          <a:noFill/>
        </p:spPr>
        <p:txBody>
          <a:bodyPr wrap="square" rtlCol="0">
            <a:spAutoFit/>
          </a:bodyPr>
          <a:lstStyle/>
          <a:p>
            <a:pPr marL="285750" indent="-285750" algn="just">
              <a:buFont typeface="Wingdings" pitchFamily="2" charset="2"/>
              <a:buChar char="q"/>
            </a:pPr>
            <a:r>
              <a:rPr lang="en-US" sz="1400" dirty="0">
                <a:latin typeface="Times New Roman" panose="02020603050405020304" pitchFamily="18" charset="0"/>
                <a:cs typeface="Times New Roman" panose="02020603050405020304" pitchFamily="18" charset="0"/>
              </a:rPr>
              <a:t>Whereas younger users are interested in Education and Environmental policies, older people are much more interested in Infrastructure, Zoning and Safety.</a:t>
            </a:r>
          </a:p>
        </p:txBody>
      </p:sp>
      <p:sp>
        <p:nvSpPr>
          <p:cNvPr id="7" name="Slide Number Placeholder 6">
            <a:extLst>
              <a:ext uri="{FF2B5EF4-FFF2-40B4-BE49-F238E27FC236}">
                <a16:creationId xmlns:a16="http://schemas.microsoft.com/office/drawing/2014/main" id="{B8D65D7C-32DD-6545-8AEC-B85C8FB53734}"/>
              </a:ext>
            </a:extLst>
          </p:cNvPr>
          <p:cNvSpPr>
            <a:spLocks noGrp="1"/>
          </p:cNvSpPr>
          <p:nvPr>
            <p:ph type="sldNum" sz="quarter" idx="12"/>
          </p:nvPr>
        </p:nvSpPr>
        <p:spPr/>
        <p:txBody>
          <a:bodyPr/>
          <a:lstStyle/>
          <a:p>
            <a:fld id="{56042B90-D4AE-824D-9DC4-173413D8AEE9}" type="slidenum">
              <a:rPr lang="en-US" smtClean="0"/>
              <a:t>6</a:t>
            </a:fld>
            <a:endParaRPr lang="en-US"/>
          </a:p>
        </p:txBody>
      </p:sp>
      <p:pic>
        <p:nvPicPr>
          <p:cNvPr id="8" name="Google Shape;374;p22">
            <a:extLst>
              <a:ext uri="{FF2B5EF4-FFF2-40B4-BE49-F238E27FC236}">
                <a16:creationId xmlns:a16="http://schemas.microsoft.com/office/drawing/2014/main" id="{642AA666-0652-4F40-9887-3B1ED572523D}"/>
              </a:ext>
            </a:extLst>
          </p:cNvPr>
          <p:cNvPicPr preferRelativeResize="0"/>
          <p:nvPr/>
        </p:nvPicPr>
        <p:blipFill>
          <a:blip r:embed="rId3">
            <a:alphaModFix/>
          </a:blip>
          <a:stretch>
            <a:fillRect/>
          </a:stretch>
        </p:blipFill>
        <p:spPr>
          <a:xfrm>
            <a:off x="7196200" y="365127"/>
            <a:ext cx="1319150" cy="356950"/>
          </a:xfrm>
          <a:prstGeom prst="rect">
            <a:avLst/>
          </a:prstGeom>
          <a:noFill/>
          <a:ln>
            <a:noFill/>
          </a:ln>
        </p:spPr>
      </p:pic>
      <p:pic>
        <p:nvPicPr>
          <p:cNvPr id="10" name="Picture 9">
            <a:extLst>
              <a:ext uri="{FF2B5EF4-FFF2-40B4-BE49-F238E27FC236}">
                <a16:creationId xmlns:a16="http://schemas.microsoft.com/office/drawing/2014/main" id="{ACA2A0FA-B689-394F-B1D2-67D9DE9552CB}"/>
              </a:ext>
            </a:extLst>
          </p:cNvPr>
          <p:cNvPicPr>
            <a:picLocks noChangeAspect="1"/>
          </p:cNvPicPr>
          <p:nvPr/>
        </p:nvPicPr>
        <p:blipFill>
          <a:blip r:embed="rId4"/>
          <a:stretch>
            <a:fillRect/>
          </a:stretch>
        </p:blipFill>
        <p:spPr>
          <a:xfrm>
            <a:off x="286846" y="6385879"/>
            <a:ext cx="1224454" cy="370157"/>
          </a:xfrm>
          <a:prstGeom prst="rect">
            <a:avLst/>
          </a:prstGeom>
        </p:spPr>
      </p:pic>
    </p:spTree>
    <p:extLst>
      <p:ext uri="{BB962C8B-B14F-4D97-AF65-F5344CB8AC3E}">
        <p14:creationId xmlns:p14="http://schemas.microsoft.com/office/powerpoint/2010/main" val="5962995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9129E9-37C9-4F4D-B724-7B2F55FD37C2}"/>
              </a:ext>
            </a:extLst>
          </p:cNvPr>
          <p:cNvSpPr>
            <a:spLocks noGrp="1"/>
          </p:cNvSpPr>
          <p:nvPr>
            <p:ph type="title"/>
          </p:nvPr>
        </p:nvSpPr>
        <p:spPr>
          <a:xfrm>
            <a:off x="628650" y="365127"/>
            <a:ext cx="5822950" cy="587373"/>
          </a:xfrm>
        </p:spPr>
        <p:txBody>
          <a:bodyPr>
            <a:normAutofit/>
          </a:bodyPr>
          <a:lstStyle/>
          <a:p>
            <a:r>
              <a:rPr lang="en-US" sz="2400" dirty="0">
                <a:latin typeface="Times New Roman" panose="02020603050405020304" pitchFamily="18" charset="0"/>
                <a:cs typeface="Times New Roman" panose="02020603050405020304" pitchFamily="18" charset="0"/>
              </a:rPr>
              <a:t>Exploratory Data Analysis 5</a:t>
            </a:r>
            <a:endParaRPr lang="en-US" sz="2400" dirty="0"/>
          </a:p>
        </p:txBody>
      </p:sp>
      <p:pic>
        <p:nvPicPr>
          <p:cNvPr id="4" name="Picture 8" descr="A graph of different colored bars&#10;&#10;Description automatically generated with medium confidence">
            <a:extLst>
              <a:ext uri="{FF2B5EF4-FFF2-40B4-BE49-F238E27FC236}">
                <a16:creationId xmlns:a16="http://schemas.microsoft.com/office/drawing/2014/main" id="{67095C60-E9BF-E84E-BB4B-20B9DEAF3F5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28650" y="1078935"/>
            <a:ext cx="7499350" cy="3610367"/>
          </a:xfrm>
          <a:prstGeom prst="rect">
            <a:avLst/>
          </a:prstGeom>
          <a:noFill/>
          <a:ln>
            <a:solidFill>
              <a:schemeClr val="tx1">
                <a:lumMod val="50000"/>
              </a:schemeClr>
            </a:solidFill>
          </a:ln>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2D14A0F-6974-C74F-AAA5-64635C3145CA}"/>
              </a:ext>
            </a:extLst>
          </p:cNvPr>
          <p:cNvSpPr txBox="1"/>
          <p:nvPr/>
        </p:nvSpPr>
        <p:spPr>
          <a:xfrm>
            <a:off x="3540125" y="4704439"/>
            <a:ext cx="1524000" cy="246221"/>
          </a:xfrm>
          <a:prstGeom prst="rect">
            <a:avLst/>
          </a:prstGeom>
          <a:noFill/>
        </p:spPr>
        <p:txBody>
          <a:bodyPr wrap="square" rtlCol="0">
            <a:spAutoFit/>
          </a:bodyPr>
          <a:lstStyle/>
          <a:p>
            <a:r>
              <a:rPr lang="en-US" sz="1000" dirty="0">
                <a:latin typeface="Times New Roman" panose="02020603050405020304" pitchFamily="18" charset="0"/>
                <a:cs typeface="Times New Roman" panose="02020603050405020304" pitchFamily="18" charset="0"/>
              </a:rPr>
              <a:t>Distribution of Addresses</a:t>
            </a:r>
          </a:p>
        </p:txBody>
      </p:sp>
      <p:sp>
        <p:nvSpPr>
          <p:cNvPr id="6" name="TextBox 5">
            <a:extLst>
              <a:ext uri="{FF2B5EF4-FFF2-40B4-BE49-F238E27FC236}">
                <a16:creationId xmlns:a16="http://schemas.microsoft.com/office/drawing/2014/main" id="{492F00BB-EA3A-5F4F-96F8-56C73EB51931}"/>
              </a:ext>
            </a:extLst>
          </p:cNvPr>
          <p:cNvSpPr txBox="1"/>
          <p:nvPr/>
        </p:nvSpPr>
        <p:spPr>
          <a:xfrm>
            <a:off x="628650" y="5346700"/>
            <a:ext cx="7600950" cy="677108"/>
          </a:xfrm>
          <a:prstGeom prst="rect">
            <a:avLst/>
          </a:prstGeom>
          <a:noFill/>
        </p:spPr>
        <p:txBody>
          <a:bodyPr wrap="square" rtlCol="0">
            <a:spAutoFit/>
          </a:bodyPr>
          <a:lstStyle/>
          <a:p>
            <a:pPr marL="285750" indent="-285750">
              <a:spcAft>
                <a:spcPts val="1200"/>
              </a:spcAft>
              <a:buFont typeface="Wingdings" pitchFamily="2" charset="2"/>
              <a:buChar char="q"/>
            </a:pPr>
            <a:r>
              <a:rPr lang="en-US" sz="1400" dirty="0">
                <a:latin typeface="Times New Roman" panose="02020603050405020304" pitchFamily="18" charset="0"/>
                <a:cs typeface="Times New Roman" panose="02020603050405020304" pitchFamily="18" charset="0"/>
              </a:rPr>
              <a:t>Most users live in </a:t>
            </a:r>
            <a:r>
              <a:rPr lang="en-US" sz="1400" dirty="0" err="1">
                <a:latin typeface="Times New Roman" panose="02020603050405020304" pitchFamily="18" charset="0"/>
                <a:cs typeface="Times New Roman" panose="02020603050405020304" pitchFamily="18" charset="0"/>
              </a:rPr>
              <a:t>Munjoy</a:t>
            </a:r>
            <a:r>
              <a:rPr lang="en-US" sz="1400" dirty="0">
                <a:latin typeface="Times New Roman" panose="02020603050405020304" pitchFamily="18" charset="0"/>
                <a:cs typeface="Times New Roman" panose="02020603050405020304" pitchFamily="18" charset="0"/>
              </a:rPr>
              <a:t> Hill, West End, Deering, Back Cove and Bayside.</a:t>
            </a:r>
          </a:p>
          <a:p>
            <a:pPr marL="285750" indent="-285750">
              <a:spcAft>
                <a:spcPts val="1200"/>
              </a:spcAft>
              <a:buFont typeface="Wingdings" pitchFamily="2" charset="2"/>
              <a:buChar char="q"/>
            </a:pPr>
            <a:r>
              <a:rPr lang="en-US" sz="1400" dirty="0">
                <a:latin typeface="Times New Roman" panose="02020603050405020304" pitchFamily="18" charset="0"/>
                <a:cs typeface="Times New Roman" panose="02020603050405020304" pitchFamily="18" charset="0"/>
              </a:rPr>
              <a:t>East Bayside and Highlands recorded the least number of users.</a:t>
            </a:r>
          </a:p>
        </p:txBody>
      </p:sp>
      <p:sp>
        <p:nvSpPr>
          <p:cNvPr id="7" name="Slide Number Placeholder 6">
            <a:extLst>
              <a:ext uri="{FF2B5EF4-FFF2-40B4-BE49-F238E27FC236}">
                <a16:creationId xmlns:a16="http://schemas.microsoft.com/office/drawing/2014/main" id="{47FC6A78-D9CC-E349-9B75-838030BC0F8A}"/>
              </a:ext>
            </a:extLst>
          </p:cNvPr>
          <p:cNvSpPr>
            <a:spLocks noGrp="1"/>
          </p:cNvSpPr>
          <p:nvPr>
            <p:ph type="sldNum" sz="quarter" idx="12"/>
          </p:nvPr>
        </p:nvSpPr>
        <p:spPr/>
        <p:txBody>
          <a:bodyPr/>
          <a:lstStyle/>
          <a:p>
            <a:fld id="{56042B90-D4AE-824D-9DC4-173413D8AEE9}" type="slidenum">
              <a:rPr lang="en-US" smtClean="0"/>
              <a:t>7</a:t>
            </a:fld>
            <a:endParaRPr lang="en-US"/>
          </a:p>
        </p:txBody>
      </p:sp>
      <p:pic>
        <p:nvPicPr>
          <p:cNvPr id="8" name="Google Shape;374;p22">
            <a:extLst>
              <a:ext uri="{FF2B5EF4-FFF2-40B4-BE49-F238E27FC236}">
                <a16:creationId xmlns:a16="http://schemas.microsoft.com/office/drawing/2014/main" id="{0D3548E4-9727-1E4A-AA5F-E4825A090E6A}"/>
              </a:ext>
            </a:extLst>
          </p:cNvPr>
          <p:cNvPicPr preferRelativeResize="0"/>
          <p:nvPr/>
        </p:nvPicPr>
        <p:blipFill>
          <a:blip r:embed="rId3">
            <a:alphaModFix/>
          </a:blip>
          <a:stretch>
            <a:fillRect/>
          </a:stretch>
        </p:blipFill>
        <p:spPr>
          <a:xfrm>
            <a:off x="7196200" y="365127"/>
            <a:ext cx="1319150" cy="356950"/>
          </a:xfrm>
          <a:prstGeom prst="rect">
            <a:avLst/>
          </a:prstGeom>
          <a:noFill/>
          <a:ln>
            <a:noFill/>
          </a:ln>
        </p:spPr>
      </p:pic>
      <p:pic>
        <p:nvPicPr>
          <p:cNvPr id="10" name="Picture 9">
            <a:extLst>
              <a:ext uri="{FF2B5EF4-FFF2-40B4-BE49-F238E27FC236}">
                <a16:creationId xmlns:a16="http://schemas.microsoft.com/office/drawing/2014/main" id="{CD04073A-3A6E-4C4C-8A6C-A013A76BD15B}"/>
              </a:ext>
            </a:extLst>
          </p:cNvPr>
          <p:cNvPicPr>
            <a:picLocks noChangeAspect="1"/>
          </p:cNvPicPr>
          <p:nvPr/>
        </p:nvPicPr>
        <p:blipFill>
          <a:blip r:embed="rId4"/>
          <a:stretch>
            <a:fillRect/>
          </a:stretch>
        </p:blipFill>
        <p:spPr>
          <a:xfrm>
            <a:off x="286846" y="6385879"/>
            <a:ext cx="1224454" cy="370157"/>
          </a:xfrm>
          <a:prstGeom prst="rect">
            <a:avLst/>
          </a:prstGeom>
        </p:spPr>
      </p:pic>
    </p:spTree>
    <p:extLst>
      <p:ext uri="{BB962C8B-B14F-4D97-AF65-F5344CB8AC3E}">
        <p14:creationId xmlns:p14="http://schemas.microsoft.com/office/powerpoint/2010/main" val="29140088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385C8F-CC38-B74A-8DBA-4D4769AF8818}"/>
              </a:ext>
            </a:extLst>
          </p:cNvPr>
          <p:cNvSpPr>
            <a:spLocks noGrp="1"/>
          </p:cNvSpPr>
          <p:nvPr>
            <p:ph type="title"/>
          </p:nvPr>
        </p:nvSpPr>
        <p:spPr>
          <a:xfrm>
            <a:off x="628650" y="365127"/>
            <a:ext cx="6686550" cy="396874"/>
          </a:xfrm>
        </p:spPr>
        <p:txBody>
          <a:bodyPr>
            <a:noAutofit/>
          </a:bodyPr>
          <a:lstStyle/>
          <a:p>
            <a:r>
              <a:rPr lang="en-US" sz="2400" dirty="0">
                <a:latin typeface="Times New Roman" panose="02020603050405020304" pitchFamily="18" charset="0"/>
                <a:cs typeface="Times New Roman" panose="02020603050405020304" pitchFamily="18" charset="0"/>
              </a:rPr>
              <a:t>Exploratory Data Analysis 6</a:t>
            </a:r>
            <a:endParaRPr lang="en-US" sz="2400" dirty="0"/>
          </a:p>
        </p:txBody>
      </p:sp>
      <p:pic>
        <p:nvPicPr>
          <p:cNvPr id="4" name="Picture 2" descr="A graph of different colored rectangular objects&#10;&#10;Description automatically generated with medium confidence">
            <a:extLst>
              <a:ext uri="{FF2B5EF4-FFF2-40B4-BE49-F238E27FC236}">
                <a16:creationId xmlns:a16="http://schemas.microsoft.com/office/drawing/2014/main" id="{4CFCD681-252C-704C-901E-6F61CA266D9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848697" y="1086766"/>
            <a:ext cx="3979473" cy="3231234"/>
          </a:xfrm>
          <a:prstGeom prst="rect">
            <a:avLst/>
          </a:prstGeom>
          <a:noFill/>
          <a:ln>
            <a:solidFill>
              <a:schemeClr val="tx1">
                <a:lumMod val="50000"/>
              </a:schemeClr>
            </a:solidFill>
          </a:ln>
          <a:extLst>
            <a:ext uri="{909E8E84-426E-40DD-AFC4-6F175D3DCCD1}">
              <a14:hiddenFill xmlns:a14="http://schemas.microsoft.com/office/drawing/2010/main">
                <a:solidFill>
                  <a:srgbClr val="FFFFFF"/>
                </a:solidFill>
              </a14:hiddenFill>
            </a:ext>
          </a:extLst>
        </p:spPr>
      </p:pic>
      <p:pic>
        <p:nvPicPr>
          <p:cNvPr id="5" name="Picture 4" descr="A graph of different colored lines&#10;&#10;Description automatically generated">
            <a:extLst>
              <a:ext uri="{FF2B5EF4-FFF2-40B4-BE49-F238E27FC236}">
                <a16:creationId xmlns:a16="http://schemas.microsoft.com/office/drawing/2014/main" id="{CF8148C4-234F-AE49-87B9-970A2F9518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6846" y="1086766"/>
            <a:ext cx="4348204" cy="3231234"/>
          </a:xfrm>
          <a:prstGeom prst="rect">
            <a:avLst/>
          </a:prstGeom>
          <a:noFill/>
          <a:ln>
            <a:solidFill>
              <a:schemeClr val="tx1">
                <a:lumMod val="50000"/>
              </a:schemeClr>
            </a:solidFill>
          </a:ln>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DAE42639-78AA-9E4E-A1D9-B620DE37234A}"/>
              </a:ext>
            </a:extLst>
          </p:cNvPr>
          <p:cNvSpPr txBox="1"/>
          <p:nvPr/>
        </p:nvSpPr>
        <p:spPr>
          <a:xfrm>
            <a:off x="1812592" y="4413823"/>
            <a:ext cx="4907454" cy="523220"/>
          </a:xfrm>
          <a:prstGeom prst="rect">
            <a:avLst/>
          </a:prstGeom>
          <a:noFill/>
        </p:spPr>
        <p:txBody>
          <a:bodyPr wrap="square" rtlCol="0">
            <a:spAutoFit/>
          </a:bodyPr>
          <a:lstStyle/>
          <a:p>
            <a:pPr algn="ctr"/>
            <a:r>
              <a:rPr lang="en-US" sz="1000" dirty="0">
                <a:solidFill>
                  <a:schemeClr val="tx1">
                    <a:lumMod val="50000"/>
                  </a:schemeClr>
                </a:solidFill>
                <a:latin typeface="Times New Roman" panose="02020603050405020304" pitchFamily="18" charset="0"/>
                <a:cs typeface="Times New Roman" panose="02020603050405020304" pitchFamily="18" charset="0"/>
              </a:rPr>
              <a:t>(Left) Interest Distribution For each address and (Right) Age Distribution for each address </a:t>
            </a:r>
          </a:p>
          <a:p>
            <a:pPr algn="ctr"/>
            <a:endParaRPr lang="en-US" dirty="0"/>
          </a:p>
        </p:txBody>
      </p:sp>
      <p:sp>
        <p:nvSpPr>
          <p:cNvPr id="7" name="TextBox 6">
            <a:extLst>
              <a:ext uri="{FF2B5EF4-FFF2-40B4-BE49-F238E27FC236}">
                <a16:creationId xmlns:a16="http://schemas.microsoft.com/office/drawing/2014/main" id="{71CA6978-55CB-9748-9786-64AD3E807238}"/>
              </a:ext>
            </a:extLst>
          </p:cNvPr>
          <p:cNvSpPr txBox="1"/>
          <p:nvPr/>
        </p:nvSpPr>
        <p:spPr>
          <a:xfrm>
            <a:off x="286846" y="4838700"/>
            <a:ext cx="8541324" cy="1477328"/>
          </a:xfrm>
          <a:prstGeom prst="rect">
            <a:avLst/>
          </a:prstGeom>
          <a:noFill/>
        </p:spPr>
        <p:txBody>
          <a:bodyPr wrap="square" rtlCol="0">
            <a:spAutoFit/>
          </a:bodyPr>
          <a:lstStyle/>
          <a:p>
            <a:pPr marL="285750" indent="-285750">
              <a:spcAft>
                <a:spcPts val="1200"/>
              </a:spcAft>
              <a:buFont typeface="Wingdings" pitchFamily="2" charset="2"/>
              <a:buChar char="q"/>
            </a:pPr>
            <a:r>
              <a:rPr lang="en-US" sz="1400" dirty="0">
                <a:latin typeface="Times New Roman" panose="02020603050405020304" pitchFamily="18" charset="0"/>
                <a:cs typeface="Times New Roman" panose="02020603050405020304" pitchFamily="18" charset="0"/>
              </a:rPr>
              <a:t>Bayside and Deering users are more interested in Education whereas </a:t>
            </a:r>
            <a:r>
              <a:rPr lang="en-US" sz="1400" dirty="0" err="1">
                <a:latin typeface="Times New Roman" panose="02020603050405020304" pitchFamily="18" charset="0"/>
                <a:cs typeface="Times New Roman" panose="02020603050405020304" pitchFamily="18" charset="0"/>
              </a:rPr>
              <a:t>Munjoy</a:t>
            </a:r>
            <a:r>
              <a:rPr lang="en-US" sz="1400" dirty="0">
                <a:latin typeface="Times New Roman" panose="02020603050405020304" pitchFamily="18" charset="0"/>
                <a:cs typeface="Times New Roman" panose="02020603050405020304" pitchFamily="18" charset="0"/>
              </a:rPr>
              <a:t> Hill and Back Cove users are interested in Infrastructure.</a:t>
            </a:r>
          </a:p>
          <a:p>
            <a:pPr marL="285750" indent="-285750">
              <a:spcAft>
                <a:spcPts val="1200"/>
              </a:spcAft>
              <a:buFont typeface="Wingdings" pitchFamily="2" charset="2"/>
              <a:buChar char="q"/>
            </a:pPr>
            <a:r>
              <a:rPr lang="en-US" sz="1400" dirty="0">
                <a:latin typeface="Times New Roman" panose="02020603050405020304" pitchFamily="18" charset="0"/>
                <a:cs typeface="Times New Roman" panose="02020603050405020304" pitchFamily="18" charset="0"/>
              </a:rPr>
              <a:t>East Bayside, East End and Parkside users are interested in Zoning while West End and Old Port users are more interested in Safety.</a:t>
            </a:r>
          </a:p>
          <a:p>
            <a:pPr marL="285750" indent="-285750">
              <a:spcAft>
                <a:spcPts val="1200"/>
              </a:spcAft>
              <a:buFont typeface="Wingdings" pitchFamily="2" charset="2"/>
              <a:buChar char="q"/>
            </a:pPr>
            <a:r>
              <a:rPr lang="en-US" sz="1400" dirty="0">
                <a:latin typeface="Times New Roman" panose="02020603050405020304" pitchFamily="18" charset="0"/>
                <a:cs typeface="Times New Roman" panose="02020603050405020304" pitchFamily="18" charset="0"/>
              </a:rPr>
              <a:t>More younger people live in Highland as compared to Bayside which has older users.</a:t>
            </a:r>
          </a:p>
        </p:txBody>
      </p:sp>
      <p:sp>
        <p:nvSpPr>
          <p:cNvPr id="8" name="Slide Number Placeholder 7">
            <a:extLst>
              <a:ext uri="{FF2B5EF4-FFF2-40B4-BE49-F238E27FC236}">
                <a16:creationId xmlns:a16="http://schemas.microsoft.com/office/drawing/2014/main" id="{342F146F-CE21-A444-AA65-6EFC28A60050}"/>
              </a:ext>
            </a:extLst>
          </p:cNvPr>
          <p:cNvSpPr>
            <a:spLocks noGrp="1"/>
          </p:cNvSpPr>
          <p:nvPr>
            <p:ph type="sldNum" sz="quarter" idx="12"/>
          </p:nvPr>
        </p:nvSpPr>
        <p:spPr/>
        <p:txBody>
          <a:bodyPr/>
          <a:lstStyle/>
          <a:p>
            <a:fld id="{56042B90-D4AE-824D-9DC4-173413D8AEE9}" type="slidenum">
              <a:rPr lang="en-US" smtClean="0"/>
              <a:t>8</a:t>
            </a:fld>
            <a:endParaRPr lang="en-US"/>
          </a:p>
        </p:txBody>
      </p:sp>
      <p:pic>
        <p:nvPicPr>
          <p:cNvPr id="9" name="Google Shape;374;p22">
            <a:extLst>
              <a:ext uri="{FF2B5EF4-FFF2-40B4-BE49-F238E27FC236}">
                <a16:creationId xmlns:a16="http://schemas.microsoft.com/office/drawing/2014/main" id="{97920367-E5B8-F74E-8303-E66A590A3C0C}"/>
              </a:ext>
            </a:extLst>
          </p:cNvPr>
          <p:cNvPicPr preferRelativeResize="0"/>
          <p:nvPr/>
        </p:nvPicPr>
        <p:blipFill>
          <a:blip r:embed="rId4">
            <a:alphaModFix/>
          </a:blip>
          <a:stretch>
            <a:fillRect/>
          </a:stretch>
        </p:blipFill>
        <p:spPr>
          <a:xfrm>
            <a:off x="7196200" y="388959"/>
            <a:ext cx="1319150" cy="356950"/>
          </a:xfrm>
          <a:prstGeom prst="rect">
            <a:avLst/>
          </a:prstGeom>
          <a:noFill/>
          <a:ln>
            <a:noFill/>
          </a:ln>
        </p:spPr>
      </p:pic>
      <p:pic>
        <p:nvPicPr>
          <p:cNvPr id="10" name="Picture 9">
            <a:extLst>
              <a:ext uri="{FF2B5EF4-FFF2-40B4-BE49-F238E27FC236}">
                <a16:creationId xmlns:a16="http://schemas.microsoft.com/office/drawing/2014/main" id="{CC9B64CC-FC3C-C447-BADF-1147AB2FD98B}"/>
              </a:ext>
            </a:extLst>
          </p:cNvPr>
          <p:cNvPicPr>
            <a:picLocks noChangeAspect="1"/>
          </p:cNvPicPr>
          <p:nvPr/>
        </p:nvPicPr>
        <p:blipFill>
          <a:blip r:embed="rId5"/>
          <a:stretch>
            <a:fillRect/>
          </a:stretch>
        </p:blipFill>
        <p:spPr>
          <a:xfrm>
            <a:off x="286846" y="6385879"/>
            <a:ext cx="1224454" cy="370157"/>
          </a:xfrm>
          <a:prstGeom prst="rect">
            <a:avLst/>
          </a:prstGeom>
        </p:spPr>
      </p:pic>
    </p:spTree>
    <p:extLst>
      <p:ext uri="{BB962C8B-B14F-4D97-AF65-F5344CB8AC3E}">
        <p14:creationId xmlns:p14="http://schemas.microsoft.com/office/powerpoint/2010/main" val="3892428429"/>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516</TotalTime>
  <Words>2233</Words>
  <Application>Microsoft Office PowerPoint</Application>
  <PresentationFormat>On-screen Show (4:3)</PresentationFormat>
  <Paragraphs>256</Paragraphs>
  <Slides>24</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24</vt:i4>
      </vt:variant>
    </vt:vector>
  </HeadingPairs>
  <TitlesOfParts>
    <vt:vector size="32" baseType="lpstr">
      <vt:lpstr>Arial</vt:lpstr>
      <vt:lpstr>Calibri</vt:lpstr>
      <vt:lpstr>Calibri Light</vt:lpstr>
      <vt:lpstr>DIN Alternate</vt:lpstr>
      <vt:lpstr>sohne</vt:lpstr>
      <vt:lpstr>Times New Roman</vt:lpstr>
      <vt:lpstr>Wingdings</vt:lpstr>
      <vt:lpstr>Office Theme</vt:lpstr>
      <vt:lpstr>PowerPoint Presentation</vt:lpstr>
      <vt:lpstr>Introduction</vt:lpstr>
      <vt:lpstr>Data Preparation and Preprocessing</vt:lpstr>
      <vt:lpstr>Exploratory Data Analysis 1</vt:lpstr>
      <vt:lpstr>Exploratory Data Analysis 2</vt:lpstr>
      <vt:lpstr>Exploratory Data Analysis 3</vt:lpstr>
      <vt:lpstr>Exploratory Data Analysis 4</vt:lpstr>
      <vt:lpstr>Exploratory Data Analysis 5</vt:lpstr>
      <vt:lpstr>Exploratory Data Analysis 6</vt:lpstr>
      <vt:lpstr>Methodology 1: Manual Labelling</vt:lpstr>
      <vt:lpstr>Methodology 1: Labelling with Algorithms</vt:lpstr>
      <vt:lpstr>Methodology 1: Labelling with Algorithms</vt:lpstr>
      <vt:lpstr>Methodology 1: How Lbl2Vec worked?</vt:lpstr>
      <vt:lpstr>Results of Lbl2Vec Algorithm</vt:lpstr>
      <vt:lpstr>Policy Categorization with Word Net</vt:lpstr>
      <vt:lpstr>Methodology 2</vt:lpstr>
      <vt:lpstr>Modeling, Results and Findings</vt:lpstr>
      <vt:lpstr>Modeling, Results and Findings</vt:lpstr>
      <vt:lpstr>PowerPoint Presentation</vt:lpstr>
      <vt:lpstr>Summary and Conclusion</vt:lpstr>
      <vt:lpstr>Recommendations</vt:lpstr>
      <vt:lpstr>Future Research Direction</vt:lpstr>
      <vt:lpstr>References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Nana Osei Fordwouh</dc:creator>
  <cp:lastModifiedBy>Papa Ekow Armah</cp:lastModifiedBy>
  <cp:revision>9</cp:revision>
  <dcterms:created xsi:type="dcterms:W3CDTF">2023-11-20T02:48:53Z</dcterms:created>
  <dcterms:modified xsi:type="dcterms:W3CDTF">2023-12-15T02:18:22Z</dcterms:modified>
</cp:coreProperties>
</file>